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61" r:id="rId2"/>
    <p:sldId id="269" r:id="rId3"/>
    <p:sldId id="260" r:id="rId4"/>
    <p:sldId id="259" r:id="rId5"/>
    <p:sldId id="262" r:id="rId6"/>
    <p:sldId id="258" r:id="rId7"/>
    <p:sldId id="257" r:id="rId8"/>
    <p:sldId id="270" r:id="rId9"/>
    <p:sldId id="264" r:id="rId10"/>
    <p:sldId id="265" r:id="rId11"/>
    <p:sldId id="273" r:id="rId12"/>
    <p:sldId id="267" r:id="rId13"/>
    <p:sldId id="271" r:id="rId14"/>
    <p:sldId id="266" r:id="rId15"/>
    <p:sldId id="268" r:id="rId16"/>
    <p:sldId id="272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OPIETARIO" initials="pr" lastIdx="1" clrIdx="0"/>
  <p:cmAuthor id="1" name="Juan Antonio Armario" initials="L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4-30T00:18:57.217" idx="1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B8EDCD-11C3-4D70-B955-0FB8D722F568}" type="doc">
      <dgm:prSet loTypeId="urn:microsoft.com/office/officeart/2005/8/layout/default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2B3A21A9-1B05-4AA3-8504-4AD6B32B624A}">
      <dgm:prSet phldrT="[Texto]"/>
      <dgm:spPr/>
      <dgm:t>
        <a:bodyPr/>
        <a:lstStyle/>
        <a:p>
          <a:r>
            <a:rPr lang="es-ES" b="1" dirty="0" smtClean="0"/>
            <a:t>Lingüística</a:t>
          </a:r>
          <a:endParaRPr lang="es-ES" b="1" dirty="0"/>
        </a:p>
      </dgm:t>
    </dgm:pt>
    <dgm:pt modelId="{3C2E3704-AB62-488E-921F-9E4773F39EA4}" type="parTrans" cxnId="{8A5CC275-0102-4CB9-BCF9-C1E0DC6873A4}">
      <dgm:prSet/>
      <dgm:spPr/>
      <dgm:t>
        <a:bodyPr/>
        <a:lstStyle/>
        <a:p>
          <a:endParaRPr lang="es-ES"/>
        </a:p>
      </dgm:t>
    </dgm:pt>
    <dgm:pt modelId="{6A430838-1C0D-4176-BD5D-676F8BD72C6C}" type="sibTrans" cxnId="{8A5CC275-0102-4CB9-BCF9-C1E0DC6873A4}">
      <dgm:prSet/>
      <dgm:spPr/>
      <dgm:t>
        <a:bodyPr/>
        <a:lstStyle/>
        <a:p>
          <a:endParaRPr lang="es-ES"/>
        </a:p>
      </dgm:t>
    </dgm:pt>
    <dgm:pt modelId="{7A01E780-9B19-4562-A588-4AD46BEFC1FB}">
      <dgm:prSet phldrT="[Texto]"/>
      <dgm:spPr/>
      <dgm:t>
        <a:bodyPr/>
        <a:lstStyle/>
        <a:p>
          <a:r>
            <a:rPr lang="es-ES" b="1" dirty="0" smtClean="0"/>
            <a:t>Corporal-</a:t>
          </a:r>
          <a:r>
            <a:rPr lang="es-ES" b="1" dirty="0" err="1" smtClean="0"/>
            <a:t>cinestésica</a:t>
          </a:r>
          <a:endParaRPr lang="es-ES" b="1" dirty="0"/>
        </a:p>
      </dgm:t>
    </dgm:pt>
    <dgm:pt modelId="{C3B455BE-FFA6-4043-A8D8-B7EFC4A5BF20}" type="parTrans" cxnId="{DBFCE07B-6B5B-44EB-8577-5B9BD84F12D2}">
      <dgm:prSet/>
      <dgm:spPr/>
      <dgm:t>
        <a:bodyPr/>
        <a:lstStyle/>
        <a:p>
          <a:endParaRPr lang="es-ES"/>
        </a:p>
      </dgm:t>
    </dgm:pt>
    <dgm:pt modelId="{548187EB-5EC9-4817-AA50-E12FEBF833E2}" type="sibTrans" cxnId="{DBFCE07B-6B5B-44EB-8577-5B9BD84F12D2}">
      <dgm:prSet/>
      <dgm:spPr/>
      <dgm:t>
        <a:bodyPr/>
        <a:lstStyle/>
        <a:p>
          <a:endParaRPr lang="es-ES"/>
        </a:p>
      </dgm:t>
    </dgm:pt>
    <dgm:pt modelId="{C83CA5AA-6F3F-4938-B750-5BA1DD938048}">
      <dgm:prSet/>
      <dgm:spPr/>
      <dgm:t>
        <a:bodyPr/>
        <a:lstStyle/>
        <a:p>
          <a:r>
            <a:rPr lang="es-ES" b="1" dirty="0" smtClean="0"/>
            <a:t>Lógico-matemática</a:t>
          </a:r>
          <a:endParaRPr lang="es-ES" b="1" dirty="0"/>
        </a:p>
      </dgm:t>
    </dgm:pt>
    <dgm:pt modelId="{6D239403-0A9C-46DB-BE9A-1701D1340236}" type="parTrans" cxnId="{AEAE7CA8-9D9D-478C-AE4F-91F801D730AD}">
      <dgm:prSet/>
      <dgm:spPr/>
      <dgm:t>
        <a:bodyPr/>
        <a:lstStyle/>
        <a:p>
          <a:endParaRPr lang="es-ES"/>
        </a:p>
      </dgm:t>
    </dgm:pt>
    <dgm:pt modelId="{F21F3732-C297-4A95-94D7-5A660E3FB189}" type="sibTrans" cxnId="{AEAE7CA8-9D9D-478C-AE4F-91F801D730AD}">
      <dgm:prSet/>
      <dgm:spPr/>
      <dgm:t>
        <a:bodyPr/>
        <a:lstStyle/>
        <a:p>
          <a:endParaRPr lang="es-ES"/>
        </a:p>
      </dgm:t>
    </dgm:pt>
    <dgm:pt modelId="{3F52150D-AF30-406B-9738-16038C2D0810}">
      <dgm:prSet/>
      <dgm:spPr/>
      <dgm:t>
        <a:bodyPr/>
        <a:lstStyle/>
        <a:p>
          <a:r>
            <a:rPr lang="es-ES" b="1" dirty="0" smtClean="0"/>
            <a:t>Musical</a:t>
          </a:r>
          <a:endParaRPr lang="es-ES" b="1" dirty="0"/>
        </a:p>
      </dgm:t>
    </dgm:pt>
    <dgm:pt modelId="{B26FB54F-0F7A-44E2-86C9-9C0E94F8C5BB}" type="parTrans" cxnId="{F07D4905-1B88-4AD6-B90D-13088579A8F6}">
      <dgm:prSet/>
      <dgm:spPr/>
      <dgm:t>
        <a:bodyPr/>
        <a:lstStyle/>
        <a:p>
          <a:endParaRPr lang="es-ES"/>
        </a:p>
      </dgm:t>
    </dgm:pt>
    <dgm:pt modelId="{D5241625-FB07-4F47-9C0F-AF524E72942E}" type="sibTrans" cxnId="{F07D4905-1B88-4AD6-B90D-13088579A8F6}">
      <dgm:prSet/>
      <dgm:spPr/>
      <dgm:t>
        <a:bodyPr/>
        <a:lstStyle/>
        <a:p>
          <a:endParaRPr lang="es-ES"/>
        </a:p>
      </dgm:t>
    </dgm:pt>
    <dgm:pt modelId="{5582366D-0EA1-4D33-BE82-D5FB1CA5A455}">
      <dgm:prSet/>
      <dgm:spPr/>
      <dgm:t>
        <a:bodyPr/>
        <a:lstStyle/>
        <a:p>
          <a:r>
            <a:rPr lang="es-ES" b="1" dirty="0" smtClean="0"/>
            <a:t>Espacial</a:t>
          </a:r>
          <a:endParaRPr lang="es-ES" b="1" dirty="0"/>
        </a:p>
      </dgm:t>
    </dgm:pt>
    <dgm:pt modelId="{6356D130-913A-4BA1-9084-27B6DD95D774}" type="parTrans" cxnId="{5BEDAEFA-659F-4D99-A5CB-5BBD6303162F}">
      <dgm:prSet/>
      <dgm:spPr/>
      <dgm:t>
        <a:bodyPr/>
        <a:lstStyle/>
        <a:p>
          <a:endParaRPr lang="es-ES"/>
        </a:p>
      </dgm:t>
    </dgm:pt>
    <dgm:pt modelId="{E82F9C26-F85F-45AF-B43E-E91CE6A75516}" type="sibTrans" cxnId="{5BEDAEFA-659F-4D99-A5CB-5BBD6303162F}">
      <dgm:prSet/>
      <dgm:spPr/>
      <dgm:t>
        <a:bodyPr/>
        <a:lstStyle/>
        <a:p>
          <a:endParaRPr lang="es-ES"/>
        </a:p>
      </dgm:t>
    </dgm:pt>
    <dgm:pt modelId="{5FA89CDB-9E73-4657-BBB8-CA06E34D63FB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es-ES" b="1" dirty="0" smtClean="0">
              <a:solidFill>
                <a:srgbClr val="FF0000"/>
              </a:solidFill>
            </a:rPr>
            <a:t>Interpersonal</a:t>
          </a:r>
          <a:endParaRPr lang="es-ES" b="1" dirty="0">
            <a:solidFill>
              <a:srgbClr val="FF0000"/>
            </a:solidFill>
          </a:endParaRPr>
        </a:p>
      </dgm:t>
    </dgm:pt>
    <dgm:pt modelId="{2D32C5A1-B6B4-4E78-A2B9-73A5F1B776CF}" type="parTrans" cxnId="{207C7DE7-689D-4D55-B6B5-34CD20D009CC}">
      <dgm:prSet/>
      <dgm:spPr/>
      <dgm:t>
        <a:bodyPr/>
        <a:lstStyle/>
        <a:p>
          <a:endParaRPr lang="es-ES"/>
        </a:p>
      </dgm:t>
    </dgm:pt>
    <dgm:pt modelId="{4B3FEEC0-CE87-4017-8FB3-ADFD747E210B}" type="sibTrans" cxnId="{207C7DE7-689D-4D55-B6B5-34CD20D009CC}">
      <dgm:prSet/>
      <dgm:spPr/>
      <dgm:t>
        <a:bodyPr/>
        <a:lstStyle/>
        <a:p>
          <a:endParaRPr lang="es-ES"/>
        </a:p>
      </dgm:t>
    </dgm:pt>
    <dgm:pt modelId="{84E53ADC-3C79-476E-B85F-422C44BBCAE6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es-ES" b="1" dirty="0" smtClean="0">
              <a:solidFill>
                <a:srgbClr val="FF0000"/>
              </a:solidFill>
            </a:rPr>
            <a:t>INTRAPERSONAL</a:t>
          </a:r>
          <a:endParaRPr lang="es-ES" b="1" dirty="0">
            <a:solidFill>
              <a:srgbClr val="FF0000"/>
            </a:solidFill>
          </a:endParaRPr>
        </a:p>
      </dgm:t>
    </dgm:pt>
    <dgm:pt modelId="{E7BD13E9-EE1E-4069-837F-6731A75FFEEC}" type="parTrans" cxnId="{18951913-EB1B-47E0-A85D-E02512F710D9}">
      <dgm:prSet/>
      <dgm:spPr/>
      <dgm:t>
        <a:bodyPr/>
        <a:lstStyle/>
        <a:p>
          <a:endParaRPr lang="es-ES"/>
        </a:p>
      </dgm:t>
    </dgm:pt>
    <dgm:pt modelId="{C878A0E1-4121-4427-9142-B0DB7C8229F2}" type="sibTrans" cxnId="{18951913-EB1B-47E0-A85D-E02512F710D9}">
      <dgm:prSet/>
      <dgm:spPr/>
      <dgm:t>
        <a:bodyPr/>
        <a:lstStyle/>
        <a:p>
          <a:endParaRPr lang="es-ES"/>
        </a:p>
      </dgm:t>
    </dgm:pt>
    <dgm:pt modelId="{8D807090-1AC4-4EE4-ACF3-FB3BF216C1E5}">
      <dgm:prSet/>
      <dgm:spPr/>
      <dgm:t>
        <a:bodyPr/>
        <a:lstStyle/>
        <a:p>
          <a:r>
            <a:rPr lang="es-ES" b="1" dirty="0" smtClean="0"/>
            <a:t>Naturalista </a:t>
          </a:r>
          <a:endParaRPr lang="es-ES" b="1" dirty="0"/>
        </a:p>
      </dgm:t>
    </dgm:pt>
    <dgm:pt modelId="{9D458EB5-967E-4783-8472-CDBF98D8EF95}" type="parTrans" cxnId="{BF658844-C3B6-4C49-AC21-199FBADE06A7}">
      <dgm:prSet/>
      <dgm:spPr/>
      <dgm:t>
        <a:bodyPr/>
        <a:lstStyle/>
        <a:p>
          <a:endParaRPr lang="es-ES"/>
        </a:p>
      </dgm:t>
    </dgm:pt>
    <dgm:pt modelId="{AB1F167F-235A-42F8-A582-EA501008CCE4}" type="sibTrans" cxnId="{BF658844-C3B6-4C49-AC21-199FBADE06A7}">
      <dgm:prSet/>
      <dgm:spPr/>
      <dgm:t>
        <a:bodyPr/>
        <a:lstStyle/>
        <a:p>
          <a:endParaRPr lang="es-ES"/>
        </a:p>
      </dgm:t>
    </dgm:pt>
    <dgm:pt modelId="{041B3CEE-18C2-4A3B-9B04-E73E8CC31A1E}" type="pres">
      <dgm:prSet presAssocID="{60B8EDCD-11C3-4D70-B955-0FB8D722F56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1BB165E-B95F-4926-B73B-0F4C90E0B0DB}" type="pres">
      <dgm:prSet presAssocID="{2B3A21A9-1B05-4AA3-8504-4AD6B32B624A}" presName="node" presStyleLbl="node1" presStyleIdx="0" presStyleCnt="8" custScaleY="72033" custLinFactNeighborX="-126" custLinFactNeighborY="180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69A2C7-5920-47B0-987A-362F64678AC4}" type="pres">
      <dgm:prSet presAssocID="{6A430838-1C0D-4176-BD5D-676F8BD72C6C}" presName="sibTrans" presStyleCnt="0"/>
      <dgm:spPr/>
    </dgm:pt>
    <dgm:pt modelId="{8305D71F-E0DF-4F61-AAD5-8946E3B11B2A}" type="pres">
      <dgm:prSet presAssocID="{C83CA5AA-6F3F-4938-B750-5BA1DD938048}" presName="node" presStyleLbl="node1" presStyleIdx="1" presStyleCnt="8" custScaleY="72033" custLinFactNeighborX="1146" custLinFactNeighborY="180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1CAD4B-564B-42D3-A37F-FD7FDED34508}" type="pres">
      <dgm:prSet presAssocID="{F21F3732-C297-4A95-94D7-5A660E3FB189}" presName="sibTrans" presStyleCnt="0"/>
      <dgm:spPr/>
    </dgm:pt>
    <dgm:pt modelId="{8AC0810D-5013-4EAC-BC2A-35A8AADD5A35}" type="pres">
      <dgm:prSet presAssocID="{3F52150D-AF30-406B-9738-16038C2D0810}" presName="node" presStyleLbl="node1" presStyleIdx="2" presStyleCnt="8" custScaleY="72033" custLinFactNeighborX="-1291" custLinFactNeighborY="180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582468-9393-48A3-A353-70A5A6855085}" type="pres">
      <dgm:prSet presAssocID="{D5241625-FB07-4F47-9C0F-AF524E72942E}" presName="sibTrans" presStyleCnt="0"/>
      <dgm:spPr/>
    </dgm:pt>
    <dgm:pt modelId="{D480C2BA-02C5-4640-AA26-17FBE8465B4D}" type="pres">
      <dgm:prSet presAssocID="{5582366D-0EA1-4D33-BE82-D5FB1CA5A455}" presName="node" presStyleLbl="node1" presStyleIdx="3" presStyleCnt="8" custScaleY="75068" custLinFactNeighborX="-19" custLinFactNeighborY="195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452809-1B30-486F-A856-45703CAA4696}" type="pres">
      <dgm:prSet presAssocID="{E82F9C26-F85F-45AF-B43E-E91CE6A75516}" presName="sibTrans" presStyleCnt="0"/>
      <dgm:spPr/>
    </dgm:pt>
    <dgm:pt modelId="{E145DF9F-3807-442D-954A-9DCE3AC6E5A4}" type="pres">
      <dgm:prSet presAssocID="{7A01E780-9B19-4562-A588-4AD46BEFC1FB}" presName="node" presStyleLbl="node1" presStyleIdx="4" presStyleCnt="8" custScaleY="723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12E3A7-92E6-435F-9ED5-DBD282FB56F3}" type="pres">
      <dgm:prSet presAssocID="{548187EB-5EC9-4817-AA50-E12FEBF833E2}" presName="sibTrans" presStyleCnt="0"/>
      <dgm:spPr/>
    </dgm:pt>
    <dgm:pt modelId="{290BCC64-70FC-40D4-950B-E2D9ED750B59}" type="pres">
      <dgm:prSet presAssocID="{5FA89CDB-9E73-4657-BBB8-CA06E34D63FB}" presName="node" presStyleLbl="node1" presStyleIdx="5" presStyleCnt="8" custScaleY="723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910190-0A66-4283-BA40-43C15F47C5C6}" type="pres">
      <dgm:prSet presAssocID="{4B3FEEC0-CE87-4017-8FB3-ADFD747E210B}" presName="sibTrans" presStyleCnt="0"/>
      <dgm:spPr/>
    </dgm:pt>
    <dgm:pt modelId="{4674EF86-7FCD-44AE-A627-44B438095FD8}" type="pres">
      <dgm:prSet presAssocID="{84E53ADC-3C79-476E-B85F-422C44BBCAE6}" presName="node" presStyleLbl="node1" presStyleIdx="6" presStyleCnt="8" custScaleY="65079" custLinFactNeighborX="-9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49D945-CF72-40D6-AF0B-25080F8489EE}" type="pres">
      <dgm:prSet presAssocID="{C878A0E1-4121-4427-9142-B0DB7C8229F2}" presName="sibTrans" presStyleCnt="0"/>
      <dgm:spPr/>
    </dgm:pt>
    <dgm:pt modelId="{7AD6DA32-DBAF-4143-A832-AB20BD15636B}" type="pres">
      <dgm:prSet presAssocID="{8D807090-1AC4-4EE4-ACF3-FB3BF216C1E5}" presName="node" presStyleLbl="node1" presStyleIdx="7" presStyleCnt="8" custScaleY="643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35C761B-577F-44D9-9000-423DF9A3DEC4}" type="presOf" srcId="{C83CA5AA-6F3F-4938-B750-5BA1DD938048}" destId="{8305D71F-E0DF-4F61-AAD5-8946E3B11B2A}" srcOrd="0" destOrd="0" presId="urn:microsoft.com/office/officeart/2005/8/layout/default#1"/>
    <dgm:cxn modelId="{207C7DE7-689D-4D55-B6B5-34CD20D009CC}" srcId="{60B8EDCD-11C3-4D70-B955-0FB8D722F568}" destId="{5FA89CDB-9E73-4657-BBB8-CA06E34D63FB}" srcOrd="5" destOrd="0" parTransId="{2D32C5A1-B6B4-4E78-A2B9-73A5F1B776CF}" sibTransId="{4B3FEEC0-CE87-4017-8FB3-ADFD747E210B}"/>
    <dgm:cxn modelId="{5BEDAEFA-659F-4D99-A5CB-5BBD6303162F}" srcId="{60B8EDCD-11C3-4D70-B955-0FB8D722F568}" destId="{5582366D-0EA1-4D33-BE82-D5FB1CA5A455}" srcOrd="3" destOrd="0" parTransId="{6356D130-913A-4BA1-9084-27B6DD95D774}" sibTransId="{E82F9C26-F85F-45AF-B43E-E91CE6A75516}"/>
    <dgm:cxn modelId="{514135A6-6ABE-4249-AE16-0B45693DF76B}" type="presOf" srcId="{5582366D-0EA1-4D33-BE82-D5FB1CA5A455}" destId="{D480C2BA-02C5-4640-AA26-17FBE8465B4D}" srcOrd="0" destOrd="0" presId="urn:microsoft.com/office/officeart/2005/8/layout/default#1"/>
    <dgm:cxn modelId="{7B7182C6-0162-422F-8410-8DC79478AD76}" type="presOf" srcId="{8D807090-1AC4-4EE4-ACF3-FB3BF216C1E5}" destId="{7AD6DA32-DBAF-4143-A832-AB20BD15636B}" srcOrd="0" destOrd="0" presId="urn:microsoft.com/office/officeart/2005/8/layout/default#1"/>
    <dgm:cxn modelId="{45EFD2FE-C1A2-4DAF-8617-1498207201D7}" type="presOf" srcId="{84E53ADC-3C79-476E-B85F-422C44BBCAE6}" destId="{4674EF86-7FCD-44AE-A627-44B438095FD8}" srcOrd="0" destOrd="0" presId="urn:microsoft.com/office/officeart/2005/8/layout/default#1"/>
    <dgm:cxn modelId="{AC7DEF02-5FFF-4A9B-806E-1087E2EC36B9}" type="presOf" srcId="{5FA89CDB-9E73-4657-BBB8-CA06E34D63FB}" destId="{290BCC64-70FC-40D4-950B-E2D9ED750B59}" srcOrd="0" destOrd="0" presId="urn:microsoft.com/office/officeart/2005/8/layout/default#1"/>
    <dgm:cxn modelId="{18951913-EB1B-47E0-A85D-E02512F710D9}" srcId="{60B8EDCD-11C3-4D70-B955-0FB8D722F568}" destId="{84E53ADC-3C79-476E-B85F-422C44BBCAE6}" srcOrd="6" destOrd="0" parTransId="{E7BD13E9-EE1E-4069-837F-6731A75FFEEC}" sibTransId="{C878A0E1-4121-4427-9142-B0DB7C8229F2}"/>
    <dgm:cxn modelId="{8A5CC275-0102-4CB9-BCF9-C1E0DC6873A4}" srcId="{60B8EDCD-11C3-4D70-B955-0FB8D722F568}" destId="{2B3A21A9-1B05-4AA3-8504-4AD6B32B624A}" srcOrd="0" destOrd="0" parTransId="{3C2E3704-AB62-488E-921F-9E4773F39EA4}" sibTransId="{6A430838-1C0D-4176-BD5D-676F8BD72C6C}"/>
    <dgm:cxn modelId="{F07D4905-1B88-4AD6-B90D-13088579A8F6}" srcId="{60B8EDCD-11C3-4D70-B955-0FB8D722F568}" destId="{3F52150D-AF30-406B-9738-16038C2D0810}" srcOrd="2" destOrd="0" parTransId="{B26FB54F-0F7A-44E2-86C9-9C0E94F8C5BB}" sibTransId="{D5241625-FB07-4F47-9C0F-AF524E72942E}"/>
    <dgm:cxn modelId="{AEAE7CA8-9D9D-478C-AE4F-91F801D730AD}" srcId="{60B8EDCD-11C3-4D70-B955-0FB8D722F568}" destId="{C83CA5AA-6F3F-4938-B750-5BA1DD938048}" srcOrd="1" destOrd="0" parTransId="{6D239403-0A9C-46DB-BE9A-1701D1340236}" sibTransId="{F21F3732-C297-4A95-94D7-5A660E3FB189}"/>
    <dgm:cxn modelId="{BF658844-C3B6-4C49-AC21-199FBADE06A7}" srcId="{60B8EDCD-11C3-4D70-B955-0FB8D722F568}" destId="{8D807090-1AC4-4EE4-ACF3-FB3BF216C1E5}" srcOrd="7" destOrd="0" parTransId="{9D458EB5-967E-4783-8472-CDBF98D8EF95}" sibTransId="{AB1F167F-235A-42F8-A582-EA501008CCE4}"/>
    <dgm:cxn modelId="{DBFCE07B-6B5B-44EB-8577-5B9BD84F12D2}" srcId="{60B8EDCD-11C3-4D70-B955-0FB8D722F568}" destId="{7A01E780-9B19-4562-A588-4AD46BEFC1FB}" srcOrd="4" destOrd="0" parTransId="{C3B455BE-FFA6-4043-A8D8-B7EFC4A5BF20}" sibTransId="{548187EB-5EC9-4817-AA50-E12FEBF833E2}"/>
    <dgm:cxn modelId="{7A2B7451-0058-4559-B03C-0C89C6634FE8}" type="presOf" srcId="{7A01E780-9B19-4562-A588-4AD46BEFC1FB}" destId="{E145DF9F-3807-442D-954A-9DCE3AC6E5A4}" srcOrd="0" destOrd="0" presId="urn:microsoft.com/office/officeart/2005/8/layout/default#1"/>
    <dgm:cxn modelId="{05A06083-594A-43B7-89C8-508C37CDD3A9}" type="presOf" srcId="{60B8EDCD-11C3-4D70-B955-0FB8D722F568}" destId="{041B3CEE-18C2-4A3B-9B04-E73E8CC31A1E}" srcOrd="0" destOrd="0" presId="urn:microsoft.com/office/officeart/2005/8/layout/default#1"/>
    <dgm:cxn modelId="{60CDABC5-AA14-44BC-A3F8-5C62430AAE23}" type="presOf" srcId="{3F52150D-AF30-406B-9738-16038C2D0810}" destId="{8AC0810D-5013-4EAC-BC2A-35A8AADD5A35}" srcOrd="0" destOrd="0" presId="urn:microsoft.com/office/officeart/2005/8/layout/default#1"/>
    <dgm:cxn modelId="{E8A692F4-9BF5-4793-A640-33ED73DF5F00}" type="presOf" srcId="{2B3A21A9-1B05-4AA3-8504-4AD6B32B624A}" destId="{D1BB165E-B95F-4926-B73B-0F4C90E0B0DB}" srcOrd="0" destOrd="0" presId="urn:microsoft.com/office/officeart/2005/8/layout/default#1"/>
    <dgm:cxn modelId="{93BEC0B8-E044-4954-A717-385808838A0F}" type="presParOf" srcId="{041B3CEE-18C2-4A3B-9B04-E73E8CC31A1E}" destId="{D1BB165E-B95F-4926-B73B-0F4C90E0B0DB}" srcOrd="0" destOrd="0" presId="urn:microsoft.com/office/officeart/2005/8/layout/default#1"/>
    <dgm:cxn modelId="{E8D2BC66-C950-429A-B257-F367A1F82166}" type="presParOf" srcId="{041B3CEE-18C2-4A3B-9B04-E73E8CC31A1E}" destId="{6869A2C7-5920-47B0-987A-362F64678AC4}" srcOrd="1" destOrd="0" presId="urn:microsoft.com/office/officeart/2005/8/layout/default#1"/>
    <dgm:cxn modelId="{1878BD1D-724A-4F67-8BD8-69E0A8991A24}" type="presParOf" srcId="{041B3CEE-18C2-4A3B-9B04-E73E8CC31A1E}" destId="{8305D71F-E0DF-4F61-AAD5-8946E3B11B2A}" srcOrd="2" destOrd="0" presId="urn:microsoft.com/office/officeart/2005/8/layout/default#1"/>
    <dgm:cxn modelId="{42DDBFE2-1116-4C16-BE10-F966194F2B2C}" type="presParOf" srcId="{041B3CEE-18C2-4A3B-9B04-E73E8CC31A1E}" destId="{8C1CAD4B-564B-42D3-A37F-FD7FDED34508}" srcOrd="3" destOrd="0" presId="urn:microsoft.com/office/officeart/2005/8/layout/default#1"/>
    <dgm:cxn modelId="{85E228A3-4E58-4707-952E-C90B464B1079}" type="presParOf" srcId="{041B3CEE-18C2-4A3B-9B04-E73E8CC31A1E}" destId="{8AC0810D-5013-4EAC-BC2A-35A8AADD5A35}" srcOrd="4" destOrd="0" presId="urn:microsoft.com/office/officeart/2005/8/layout/default#1"/>
    <dgm:cxn modelId="{8D76FBAA-4FD5-4E58-9274-EDE90731E3AF}" type="presParOf" srcId="{041B3CEE-18C2-4A3B-9B04-E73E8CC31A1E}" destId="{2B582468-9393-48A3-A353-70A5A6855085}" srcOrd="5" destOrd="0" presId="urn:microsoft.com/office/officeart/2005/8/layout/default#1"/>
    <dgm:cxn modelId="{B71A7B58-E1C8-480B-930A-8D6FF0C53C3B}" type="presParOf" srcId="{041B3CEE-18C2-4A3B-9B04-E73E8CC31A1E}" destId="{D480C2BA-02C5-4640-AA26-17FBE8465B4D}" srcOrd="6" destOrd="0" presId="urn:microsoft.com/office/officeart/2005/8/layout/default#1"/>
    <dgm:cxn modelId="{DC1F543A-58F5-44B8-B9FF-7D782FC2328E}" type="presParOf" srcId="{041B3CEE-18C2-4A3B-9B04-E73E8CC31A1E}" destId="{66452809-1B30-486F-A856-45703CAA4696}" srcOrd="7" destOrd="0" presId="urn:microsoft.com/office/officeart/2005/8/layout/default#1"/>
    <dgm:cxn modelId="{16C9880B-A650-4067-90D7-DE57BFC3021F}" type="presParOf" srcId="{041B3CEE-18C2-4A3B-9B04-E73E8CC31A1E}" destId="{E145DF9F-3807-442D-954A-9DCE3AC6E5A4}" srcOrd="8" destOrd="0" presId="urn:microsoft.com/office/officeart/2005/8/layout/default#1"/>
    <dgm:cxn modelId="{43F0D294-F042-40CE-A7C1-71AD70443AC9}" type="presParOf" srcId="{041B3CEE-18C2-4A3B-9B04-E73E8CC31A1E}" destId="{3212E3A7-92E6-435F-9ED5-DBD282FB56F3}" srcOrd="9" destOrd="0" presId="urn:microsoft.com/office/officeart/2005/8/layout/default#1"/>
    <dgm:cxn modelId="{8EB3EAFD-58D8-4D13-B72C-E5C6461D1F62}" type="presParOf" srcId="{041B3CEE-18C2-4A3B-9B04-E73E8CC31A1E}" destId="{290BCC64-70FC-40D4-950B-E2D9ED750B59}" srcOrd="10" destOrd="0" presId="urn:microsoft.com/office/officeart/2005/8/layout/default#1"/>
    <dgm:cxn modelId="{B26D0C73-D512-430E-B7F1-BB19CE1FCB2A}" type="presParOf" srcId="{041B3CEE-18C2-4A3B-9B04-E73E8CC31A1E}" destId="{24910190-0A66-4283-BA40-43C15F47C5C6}" srcOrd="11" destOrd="0" presId="urn:microsoft.com/office/officeart/2005/8/layout/default#1"/>
    <dgm:cxn modelId="{3FEFA3A5-781C-4A8E-95C7-03542D0FCABB}" type="presParOf" srcId="{041B3CEE-18C2-4A3B-9B04-E73E8CC31A1E}" destId="{4674EF86-7FCD-44AE-A627-44B438095FD8}" srcOrd="12" destOrd="0" presId="urn:microsoft.com/office/officeart/2005/8/layout/default#1"/>
    <dgm:cxn modelId="{8B1834E0-BAE0-4922-BC8A-D8CE35D78768}" type="presParOf" srcId="{041B3CEE-18C2-4A3B-9B04-E73E8CC31A1E}" destId="{BC49D945-CF72-40D6-AF0B-25080F8489EE}" srcOrd="13" destOrd="0" presId="urn:microsoft.com/office/officeart/2005/8/layout/default#1"/>
    <dgm:cxn modelId="{8495E7EA-192B-4D0A-858C-44ABC13A982F}" type="presParOf" srcId="{041B3CEE-18C2-4A3B-9B04-E73E8CC31A1E}" destId="{7AD6DA32-DBAF-4143-A832-AB20BD15636B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BB165E-B95F-4926-B73B-0F4C90E0B0DB}">
      <dsp:nvSpPr>
        <dsp:cNvPr id="0" name=""/>
        <dsp:cNvSpPr/>
      </dsp:nvSpPr>
      <dsp:spPr>
        <a:xfrm>
          <a:off x="368512" y="208250"/>
          <a:ext cx="1770102" cy="7650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Lingüística</a:t>
          </a:r>
          <a:endParaRPr lang="es-ES" sz="1700" b="1" kern="1200" dirty="0"/>
        </a:p>
      </dsp:txBody>
      <dsp:txXfrm>
        <a:off x="368512" y="208250"/>
        <a:ext cx="1770102" cy="765034"/>
      </dsp:txXfrm>
    </dsp:sp>
    <dsp:sp modelId="{8305D71F-E0DF-4F61-AAD5-8946E3B11B2A}">
      <dsp:nvSpPr>
        <dsp:cNvPr id="0" name=""/>
        <dsp:cNvSpPr/>
      </dsp:nvSpPr>
      <dsp:spPr>
        <a:xfrm>
          <a:off x="2338141" y="208250"/>
          <a:ext cx="1770102" cy="765034"/>
        </a:xfrm>
        <a:prstGeom prst="rect">
          <a:avLst/>
        </a:prstGeom>
        <a:solidFill>
          <a:schemeClr val="accent3">
            <a:hueOff val="189313"/>
            <a:satOff val="-9718"/>
            <a:lumOff val="672"/>
            <a:alphaOff val="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Lógico-matemática</a:t>
          </a:r>
          <a:endParaRPr lang="es-ES" sz="1700" b="1" kern="1200" dirty="0"/>
        </a:p>
      </dsp:txBody>
      <dsp:txXfrm>
        <a:off x="2338141" y="208250"/>
        <a:ext cx="1770102" cy="765034"/>
      </dsp:txXfrm>
    </dsp:sp>
    <dsp:sp modelId="{8AC0810D-5013-4EAC-BC2A-35A8AADD5A35}">
      <dsp:nvSpPr>
        <dsp:cNvPr id="0" name=""/>
        <dsp:cNvSpPr/>
      </dsp:nvSpPr>
      <dsp:spPr>
        <a:xfrm>
          <a:off x="4242117" y="208250"/>
          <a:ext cx="1770102" cy="765034"/>
        </a:xfrm>
        <a:prstGeom prst="rect">
          <a:avLst/>
        </a:prstGeom>
        <a:solidFill>
          <a:schemeClr val="accent3">
            <a:hueOff val="378626"/>
            <a:satOff val="-19436"/>
            <a:lumOff val="1345"/>
            <a:alphaOff val="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Musical</a:t>
          </a:r>
          <a:endParaRPr lang="es-ES" sz="1700" b="1" kern="1200" dirty="0"/>
        </a:p>
      </dsp:txBody>
      <dsp:txXfrm>
        <a:off x="4242117" y="208250"/>
        <a:ext cx="1770102" cy="765034"/>
      </dsp:txXfrm>
    </dsp:sp>
    <dsp:sp modelId="{D480C2BA-02C5-4640-AA26-17FBE8465B4D}">
      <dsp:nvSpPr>
        <dsp:cNvPr id="0" name=""/>
        <dsp:cNvSpPr/>
      </dsp:nvSpPr>
      <dsp:spPr>
        <a:xfrm>
          <a:off x="6211746" y="208244"/>
          <a:ext cx="1770102" cy="797268"/>
        </a:xfrm>
        <a:prstGeom prst="rect">
          <a:avLst/>
        </a:prstGeom>
        <a:solidFill>
          <a:schemeClr val="accent3">
            <a:hueOff val="567938"/>
            <a:satOff val="-29154"/>
            <a:lumOff val="2017"/>
            <a:alphaOff val="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Espacial</a:t>
          </a:r>
          <a:endParaRPr lang="es-ES" sz="1700" b="1" kern="1200" dirty="0"/>
        </a:p>
      </dsp:txBody>
      <dsp:txXfrm>
        <a:off x="6211746" y="208244"/>
        <a:ext cx="1770102" cy="797268"/>
      </dsp:txXfrm>
    </dsp:sp>
    <dsp:sp modelId="{E145DF9F-3807-442D-954A-9DCE3AC6E5A4}">
      <dsp:nvSpPr>
        <dsp:cNvPr id="0" name=""/>
        <dsp:cNvSpPr/>
      </dsp:nvSpPr>
      <dsp:spPr>
        <a:xfrm>
          <a:off x="370742" y="974848"/>
          <a:ext cx="1770102" cy="768550"/>
        </a:xfrm>
        <a:prstGeom prst="rect">
          <a:avLst/>
        </a:prstGeom>
        <a:solidFill>
          <a:schemeClr val="accent3">
            <a:hueOff val="757251"/>
            <a:satOff val="-38871"/>
            <a:lumOff val="2689"/>
            <a:alphaOff val="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Corporal-</a:t>
          </a:r>
          <a:r>
            <a:rPr lang="es-ES" sz="1700" b="1" kern="1200" dirty="0" err="1" smtClean="0"/>
            <a:t>cinestésica</a:t>
          </a:r>
          <a:endParaRPr lang="es-ES" sz="1700" b="1" kern="1200" dirty="0"/>
        </a:p>
      </dsp:txBody>
      <dsp:txXfrm>
        <a:off x="370742" y="974848"/>
        <a:ext cx="1770102" cy="768550"/>
      </dsp:txXfrm>
    </dsp:sp>
    <dsp:sp modelId="{290BCC64-70FC-40D4-950B-E2D9ED750B59}">
      <dsp:nvSpPr>
        <dsp:cNvPr id="0" name=""/>
        <dsp:cNvSpPr/>
      </dsp:nvSpPr>
      <dsp:spPr>
        <a:xfrm>
          <a:off x="2317855" y="974848"/>
          <a:ext cx="1770102" cy="768550"/>
        </a:xfrm>
        <a:prstGeom prst="rect">
          <a:avLst/>
        </a:prstGeom>
        <a:solidFill>
          <a:schemeClr val="accent3">
            <a:hueOff val="946564"/>
            <a:satOff val="-48589"/>
            <a:lumOff val="3361"/>
            <a:alphaOff val="0"/>
          </a:schemeClr>
        </a:solidFill>
        <a:ln w="384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rgbClr val="FF0000"/>
              </a:solidFill>
            </a:rPr>
            <a:t>Interpersonal</a:t>
          </a:r>
          <a:endParaRPr lang="es-ES" sz="1700" b="1" kern="1200" dirty="0">
            <a:solidFill>
              <a:srgbClr val="FF0000"/>
            </a:solidFill>
          </a:endParaRPr>
        </a:p>
      </dsp:txBody>
      <dsp:txXfrm>
        <a:off x="2317855" y="974848"/>
        <a:ext cx="1770102" cy="768550"/>
      </dsp:txXfrm>
    </dsp:sp>
    <dsp:sp modelId="{4674EF86-7FCD-44AE-A627-44B438095FD8}">
      <dsp:nvSpPr>
        <dsp:cNvPr id="0" name=""/>
        <dsp:cNvSpPr/>
      </dsp:nvSpPr>
      <dsp:spPr>
        <a:xfrm>
          <a:off x="4248471" y="1013533"/>
          <a:ext cx="1770102" cy="691179"/>
        </a:xfrm>
        <a:prstGeom prst="rect">
          <a:avLst/>
        </a:prstGeom>
        <a:solidFill>
          <a:schemeClr val="accent3">
            <a:hueOff val="1135876"/>
            <a:satOff val="-58307"/>
            <a:lumOff val="4034"/>
            <a:alphaOff val="0"/>
          </a:schemeClr>
        </a:solidFill>
        <a:ln w="384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rgbClr val="FF0000"/>
              </a:solidFill>
            </a:rPr>
            <a:t>INTRAPERSONAL</a:t>
          </a:r>
          <a:endParaRPr lang="es-ES" sz="1700" b="1" kern="1200" dirty="0">
            <a:solidFill>
              <a:srgbClr val="FF0000"/>
            </a:solidFill>
          </a:endParaRPr>
        </a:p>
      </dsp:txBody>
      <dsp:txXfrm>
        <a:off x="4248471" y="1013533"/>
        <a:ext cx="1770102" cy="691179"/>
      </dsp:txXfrm>
    </dsp:sp>
    <dsp:sp modelId="{7AD6DA32-DBAF-4143-A832-AB20BD15636B}">
      <dsp:nvSpPr>
        <dsp:cNvPr id="0" name=""/>
        <dsp:cNvSpPr/>
      </dsp:nvSpPr>
      <dsp:spPr>
        <a:xfrm>
          <a:off x="6212082" y="1017166"/>
          <a:ext cx="1770102" cy="683914"/>
        </a:xfrm>
        <a:prstGeom prst="rect">
          <a:avLst/>
        </a:prstGeom>
        <a:solidFill>
          <a:schemeClr val="accent3">
            <a:hueOff val="1325189"/>
            <a:satOff val="-68025"/>
            <a:lumOff val="4706"/>
            <a:alphaOff val="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Naturalista </a:t>
          </a:r>
          <a:endParaRPr lang="es-ES" sz="1700" b="1" kern="1200" dirty="0"/>
        </a:p>
      </dsp:txBody>
      <dsp:txXfrm>
        <a:off x="6212082" y="1017166"/>
        <a:ext cx="1770102" cy="683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B7CBA-9190-40DA-AFC5-A69A1099765C}" type="datetimeFigureOut">
              <a:rPr lang="es-ES" smtClean="0"/>
              <a:pPr/>
              <a:t>09/07/2014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7A06C-5ACB-4601-A4D3-F008EF76230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89571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37CFCC9-BFF4-4175-A224-127A21687455}" type="slidenum">
              <a:rPr lang="es-CL" smtClean="0"/>
              <a:pPr eaLnBrk="1" hangingPunct="1"/>
              <a:t>2</a:t>
            </a:fld>
            <a:endParaRPr lang="es-CL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C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651B-0E23-49FD-8648-11D8F6FF1795}" type="datetimeFigureOut">
              <a:rPr lang="es-ES" smtClean="0"/>
              <a:pPr/>
              <a:t>09/07/2014</a:t>
            </a:fld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A86DD9-8439-44D7-8BBE-77F5890B051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651B-0E23-49FD-8648-11D8F6FF1795}" type="datetimeFigureOut">
              <a:rPr lang="es-ES" smtClean="0"/>
              <a:pPr/>
              <a:t>09/07/2014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6DD9-8439-44D7-8BBE-77F5890B05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651B-0E23-49FD-8648-11D8F6FF1795}" type="datetimeFigureOut">
              <a:rPr lang="es-ES" smtClean="0"/>
              <a:pPr/>
              <a:t>09/07/2014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6DD9-8439-44D7-8BBE-77F5890B05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C8651B-0E23-49FD-8648-11D8F6FF1795}" type="datetimeFigureOut">
              <a:rPr lang="es-ES" smtClean="0"/>
              <a:pPr/>
              <a:t>09/07/2014</a:t>
            </a:fld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A86DD9-8439-44D7-8BBE-77F5890B051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651B-0E23-49FD-8648-11D8F6FF1795}" type="datetimeFigureOut">
              <a:rPr lang="es-ES" smtClean="0"/>
              <a:pPr/>
              <a:t>09/07/2014</a:t>
            </a:fld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A86DD9-8439-44D7-8BBE-77F5890B051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651B-0E23-49FD-8648-11D8F6FF1795}" type="datetimeFigureOut">
              <a:rPr lang="es-ES" smtClean="0"/>
              <a:pPr/>
              <a:t>09/07/2014</a:t>
            </a:fld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A86DD9-8439-44D7-8BBE-77F5890B051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651B-0E23-49FD-8648-11D8F6FF1795}" type="datetimeFigureOut">
              <a:rPr lang="es-ES" smtClean="0"/>
              <a:pPr/>
              <a:t>09/07/2014</a:t>
            </a:fld>
            <a:endParaRPr lang="es-E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A86DD9-8439-44D7-8BBE-77F5890B051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22C8651B-0E23-49FD-8648-11D8F6FF1795}" type="datetimeFigureOut">
              <a:rPr lang="es-ES" smtClean="0"/>
              <a:pPr/>
              <a:t>09/07/2014</a:t>
            </a:fld>
            <a:endParaRPr lang="es-E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A86DD9-8439-44D7-8BBE-77F5890B051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651B-0E23-49FD-8648-11D8F6FF1795}" type="datetimeFigureOut">
              <a:rPr lang="es-ES" smtClean="0"/>
              <a:pPr/>
              <a:t>09/07/2014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6DD9-8439-44D7-8BBE-77F5890B05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651B-0E23-49FD-8648-11D8F6FF1795}" type="datetimeFigureOut">
              <a:rPr lang="es-ES" smtClean="0"/>
              <a:pPr/>
              <a:t>09/07/2014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A86DD9-8439-44D7-8BBE-77F5890B051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651B-0E23-49FD-8648-11D8F6FF1795}" type="datetimeFigureOut">
              <a:rPr lang="es-ES" smtClean="0"/>
              <a:pPr/>
              <a:t>09/07/2014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A86DD9-8439-44D7-8BBE-77F5890B051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8651B-0E23-49FD-8648-11D8F6FF1795}" type="datetimeFigureOut">
              <a:rPr lang="es-ES" smtClean="0"/>
              <a:pPr/>
              <a:t>09/07/2014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86DD9-8439-44D7-8BBE-77F5890B05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834560" y="5668963"/>
            <a:ext cx="12121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28398" dir="1593903" algn="ctr" rotWithShape="0">
                    <a:srgbClr val="00CC6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J.Antonio</a:t>
            </a:r>
            <a:r>
              <a:rPr lang="es-E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&amp;</a:t>
            </a:r>
          </a:p>
          <a:p>
            <a:pPr algn="ctr"/>
            <a:r>
              <a:rPr lang="es-E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J.A.Herrero</a:t>
            </a:r>
            <a:endParaRPr lang="es-ES" sz="1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52" name="Oval 4" descr="C:\Documents and Settings\Arco Iris\Escritorio\Images_Teoría_PASS\A.Emoción\csaaa (6).jpg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2514600" y="2133600"/>
            <a:ext cx="6248400" cy="4419600"/>
          </a:xfrm>
          <a:prstGeom prst="ellips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38100" cmpd="dbl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0099FF"/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6550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28398" dir="1593903" algn="ctr" rotWithShape="0">
                    <a:srgbClr val="66FF6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s-ES" sz="6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La Educación Emocional </a:t>
            </a: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2236788" cy="349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27642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  <p:bldP spid="2052" grpId="0" animBg="1"/>
      <p:bldP spid="205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4 Rectángulo"/>
          <p:cNvSpPr>
            <a:spLocks noChangeArrowheads="1"/>
          </p:cNvSpPr>
          <p:nvPr/>
        </p:nvSpPr>
        <p:spPr bwMode="auto">
          <a:xfrm>
            <a:off x="539650" y="283619"/>
            <a:ext cx="4536405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0050" indent="-400050"/>
            <a:r>
              <a:rPr lang="es-ES" sz="2400" b="1" dirty="0" smtClean="0">
                <a:latin typeface="Verdana" pitchFamily="34" charset="0"/>
              </a:rPr>
              <a:t>TEORÍAS </a:t>
            </a:r>
            <a:r>
              <a:rPr lang="es-ES" sz="2400" b="1" dirty="0">
                <a:latin typeface="Verdana" pitchFamily="34" charset="0"/>
              </a:rPr>
              <a:t>Y ENFOQUES.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635896" y="1124744"/>
            <a:ext cx="1656184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 Gardner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1547664" y="1988840"/>
            <a:ext cx="6192688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Define la inteligencia como </a:t>
            </a:r>
            <a:r>
              <a:rPr lang="es-ES" b="1" i="1" dirty="0" smtClean="0"/>
              <a:t>la capacidad de resolver problemas o elaborar productos que sean valiosos en una o más culturas</a:t>
            </a:r>
            <a:endParaRPr lang="es-ES" b="1" dirty="0"/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xmlns="" val="2871720529"/>
              </p:ext>
            </p:extLst>
          </p:nvPr>
        </p:nvGraphicFramePr>
        <p:xfrm>
          <a:off x="395536" y="3717032"/>
          <a:ext cx="8352928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11 Rectángulo redondeado"/>
          <p:cNvSpPr/>
          <p:nvPr/>
        </p:nvSpPr>
        <p:spPr>
          <a:xfrm>
            <a:off x="2483768" y="3212976"/>
            <a:ext cx="4176464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INTELIGENCIAS MÚLTIPLES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xmlns="" val="198468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2 Rectángulo"/>
          <p:cNvSpPr>
            <a:spLocks noChangeArrowheads="1"/>
          </p:cNvSpPr>
          <p:nvPr/>
        </p:nvSpPr>
        <p:spPr bwMode="auto">
          <a:xfrm>
            <a:off x="539552" y="476672"/>
            <a:ext cx="7992888" cy="4001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0050" indent="-400050"/>
            <a:r>
              <a:rPr lang="es-ES" sz="2000" b="1" dirty="0" smtClean="0">
                <a:latin typeface="Verdana" pitchFamily="34" charset="0"/>
              </a:rPr>
              <a:t>DEFINICIÓN</a:t>
            </a:r>
            <a:r>
              <a:rPr lang="es-ES" b="1" dirty="0">
                <a:latin typeface="Verdana" pitchFamily="34" charset="0"/>
              </a:rPr>
              <a:t> </a:t>
            </a:r>
            <a:r>
              <a:rPr lang="es-ES" b="1" dirty="0" smtClean="0">
                <a:latin typeface="Verdana" pitchFamily="34" charset="0"/>
              </a:rPr>
              <a:t>  DE  I.E</a:t>
            </a:r>
            <a:r>
              <a:rPr lang="es-ES" b="1" dirty="0" smtClean="0">
                <a:latin typeface="Verdana" pitchFamily="34" charset="0"/>
              </a:rPr>
              <a:t>., según el Modelo de H A B I L I D A D</a:t>
            </a:r>
            <a:endParaRPr lang="es-ES" b="1" dirty="0">
              <a:latin typeface="Verdana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55576" y="1124744"/>
            <a:ext cx="288032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“Inteligencia Emocional” 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5220072" y="148478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5076056" y="1124744"/>
            <a:ext cx="338437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Peter Salovey  y Jack D. Mayer </a:t>
            </a:r>
          </a:p>
          <a:p>
            <a:pPr algn="ctr"/>
            <a:r>
              <a:rPr lang="es-ES" dirty="0" smtClean="0"/>
              <a:t>( 1990 )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539552" y="2276872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“</a:t>
            </a:r>
            <a:r>
              <a:rPr lang="es-ES" i="1" dirty="0" smtClean="0"/>
              <a:t>Un tipo de inteligencia social, que  incluye la habilidad de supervisar y entender las propias emociones y las de los demás, así como de discriminar entre ellas y utilizar la información  ( afectiva ) que nos proporcionen para guiar nuestro pensamiento y nuestras acciones” ( </a:t>
            </a:r>
            <a:r>
              <a:rPr lang="es-ES" i="1" dirty="0" err="1" smtClean="0"/>
              <a:t>Salovey</a:t>
            </a:r>
            <a:r>
              <a:rPr lang="es-ES" i="1" dirty="0" smtClean="0"/>
              <a:t>   y  Mayer 1990, p.189 )</a:t>
            </a:r>
            <a:endParaRPr lang="es-ES" dirty="0"/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368982"/>
              </p:ext>
            </p:extLst>
          </p:nvPr>
        </p:nvGraphicFramePr>
        <p:xfrm>
          <a:off x="1619672" y="4077071"/>
          <a:ext cx="6096000" cy="2044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374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latin typeface="Arial" pitchFamily="34" charset="0"/>
                          <a:cs typeface="Arial" pitchFamily="34" charset="0"/>
                        </a:rPr>
                        <a:t>Dominios principales</a:t>
                      </a:r>
                    </a:p>
                  </a:txBody>
                  <a:tcPr/>
                </a:tc>
              </a:tr>
              <a:tr h="1678782">
                <a:tc>
                  <a:txBody>
                    <a:bodyPr/>
                    <a:lstStyle/>
                    <a:p>
                      <a:pPr lvl="0" algn="ctr"/>
                      <a:r>
                        <a:rPr lang="es-ES" b="1" dirty="0" smtClean="0">
                          <a:latin typeface="Arial" pitchFamily="34" charset="0"/>
                          <a:cs typeface="Arial" pitchFamily="34" charset="0"/>
                        </a:rPr>
                        <a:t>Conocer</a:t>
                      </a:r>
                      <a:r>
                        <a:rPr lang="es-ES" dirty="0" smtClean="0">
                          <a:latin typeface="Arial" pitchFamily="34" charset="0"/>
                          <a:cs typeface="Arial" pitchFamily="34" charset="0"/>
                        </a:rPr>
                        <a:t> las  emociones y estados subjetivos propios .</a:t>
                      </a:r>
                    </a:p>
                    <a:p>
                      <a:pPr lvl="0" algn="ctr"/>
                      <a:r>
                        <a:rPr lang="es-ES" b="1" dirty="0" smtClean="0">
                          <a:latin typeface="Arial" pitchFamily="34" charset="0"/>
                          <a:cs typeface="Arial" pitchFamily="34" charset="0"/>
                        </a:rPr>
                        <a:t>Reconocer, identificar </a:t>
                      </a:r>
                      <a:r>
                        <a:rPr lang="es-ES" dirty="0" smtClean="0">
                          <a:latin typeface="Arial" pitchFamily="34" charset="0"/>
                          <a:cs typeface="Arial" pitchFamily="34" charset="0"/>
                        </a:rPr>
                        <a:t>las emociones </a:t>
                      </a:r>
                      <a:r>
                        <a:rPr lang="es-ES" baseline="0" dirty="0" smtClean="0"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lang="es-ES" dirty="0" smtClean="0">
                          <a:latin typeface="Arial" pitchFamily="34" charset="0"/>
                          <a:cs typeface="Arial" pitchFamily="34" charset="0"/>
                        </a:rPr>
                        <a:t>los demás.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>
                          <a:latin typeface="Arial" pitchFamily="34" charset="0"/>
                          <a:cs typeface="Arial" pitchFamily="34" charset="0"/>
                        </a:rPr>
                        <a:t>Manejar</a:t>
                      </a:r>
                      <a:r>
                        <a:rPr lang="es-ES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dirty="0" smtClean="0">
                          <a:latin typeface="Arial" pitchFamily="34" charset="0"/>
                          <a:cs typeface="Arial" pitchFamily="34" charset="0"/>
                        </a:rPr>
                        <a:t>las emociones y su expresión.</a:t>
                      </a:r>
                    </a:p>
                    <a:p>
                      <a:pPr lvl="0" algn="ctr"/>
                      <a:r>
                        <a:rPr lang="es-ES" b="1" dirty="0" smtClean="0">
                          <a:latin typeface="Arial" pitchFamily="34" charset="0"/>
                          <a:cs typeface="Arial" pitchFamily="34" charset="0"/>
                        </a:rPr>
                        <a:t>“ </a:t>
                      </a:r>
                      <a:r>
                        <a:rPr lang="es-ES" b="1" dirty="0" err="1" smtClean="0">
                          <a:latin typeface="Arial" pitchFamily="34" charset="0"/>
                          <a:cs typeface="Arial" pitchFamily="34" charset="0"/>
                        </a:rPr>
                        <a:t>Empatizar</a:t>
                      </a:r>
                      <a:r>
                        <a:rPr lang="es-ES" b="1" dirty="0" smtClean="0">
                          <a:latin typeface="Arial" pitchFamily="34" charset="0"/>
                          <a:cs typeface="Arial" pitchFamily="34" charset="0"/>
                        </a:rPr>
                        <a:t> “ </a:t>
                      </a:r>
                      <a:r>
                        <a:rPr lang="es-ES" dirty="0" smtClean="0">
                          <a:latin typeface="Arial" pitchFamily="34" charset="0"/>
                          <a:cs typeface="Arial" pitchFamily="34" charset="0"/>
                        </a:rPr>
                        <a:t>con los demás.</a:t>
                      </a:r>
                      <a:endParaRPr lang="es-E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13 Flecha izquierda y derecha"/>
          <p:cNvSpPr/>
          <p:nvPr/>
        </p:nvSpPr>
        <p:spPr>
          <a:xfrm>
            <a:off x="3995936" y="1268760"/>
            <a:ext cx="792088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14 Flecha abajo"/>
          <p:cNvSpPr/>
          <p:nvPr/>
        </p:nvSpPr>
        <p:spPr>
          <a:xfrm>
            <a:off x="6300192" y="1916832"/>
            <a:ext cx="360040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15 Flecha abajo"/>
          <p:cNvSpPr/>
          <p:nvPr/>
        </p:nvSpPr>
        <p:spPr>
          <a:xfrm>
            <a:off x="1907704" y="1916832"/>
            <a:ext cx="360040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00809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4 Rectángulo"/>
          <p:cNvSpPr>
            <a:spLocks noChangeArrowheads="1"/>
          </p:cNvSpPr>
          <p:nvPr/>
        </p:nvSpPr>
        <p:spPr bwMode="auto">
          <a:xfrm>
            <a:off x="611560" y="322809"/>
            <a:ext cx="4572000" cy="3698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0050" indent="-400050"/>
            <a:r>
              <a:rPr lang="es-ES" b="1" dirty="0" smtClean="0">
                <a:latin typeface="Verdana" pitchFamily="34" charset="0"/>
              </a:rPr>
              <a:t>COMPONENTES</a:t>
            </a:r>
            <a:r>
              <a:rPr lang="es-ES" b="1" dirty="0">
                <a:latin typeface="Verdana" pitchFamily="34" charset="0"/>
              </a:rPr>
              <a:t>.</a:t>
            </a:r>
          </a:p>
        </p:txBody>
      </p:sp>
      <p:sp>
        <p:nvSpPr>
          <p:cNvPr id="18435" name="7 Rectángulo"/>
          <p:cNvSpPr>
            <a:spLocks noChangeArrowheads="1"/>
          </p:cNvSpPr>
          <p:nvPr/>
        </p:nvSpPr>
        <p:spPr bwMode="auto">
          <a:xfrm>
            <a:off x="468313" y="981075"/>
            <a:ext cx="820737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b="1" dirty="0" err="1" smtClean="0">
                <a:latin typeface="Verdana" pitchFamily="34" charset="0"/>
              </a:rPr>
              <a:t>Salovey</a:t>
            </a:r>
            <a:r>
              <a:rPr lang="es-ES" b="1" dirty="0" smtClean="0">
                <a:latin typeface="Verdana" pitchFamily="34" charset="0"/>
              </a:rPr>
              <a:t> </a:t>
            </a:r>
            <a:r>
              <a:rPr lang="es-ES" b="1" dirty="0">
                <a:latin typeface="Verdana" pitchFamily="34" charset="0"/>
              </a:rPr>
              <a:t>y Mayer, (1990): </a:t>
            </a:r>
            <a:r>
              <a:rPr lang="es-ES" sz="1600" b="1" dirty="0">
                <a:solidFill>
                  <a:schemeClr val="bg1"/>
                </a:solidFill>
                <a:latin typeface="Verdana" pitchFamily="34" charset="0"/>
              </a:rPr>
              <a:t>4</a:t>
            </a:r>
            <a:r>
              <a:rPr lang="es-ES" sz="16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s-ES" sz="1600" b="1" dirty="0">
                <a:solidFill>
                  <a:schemeClr val="bg1"/>
                </a:solidFill>
                <a:latin typeface="Verdana" pitchFamily="34" charset="0"/>
              </a:rPr>
              <a:t>componentes </a:t>
            </a:r>
            <a:r>
              <a:rPr lang="es-ES" sz="1600" dirty="0">
                <a:latin typeface="Verdana" pitchFamily="34" charset="0"/>
              </a:rPr>
              <a:t>de la inteligencia emocional, imprescindibles a la hora de valorar la inteligencia de las personas.</a:t>
            </a:r>
          </a:p>
        </p:txBody>
      </p:sp>
      <p:grpSp>
        <p:nvGrpSpPr>
          <p:cNvPr id="18436" name="13 Grupo"/>
          <p:cNvGrpSpPr>
            <a:grpSpLocks/>
          </p:cNvGrpSpPr>
          <p:nvPr/>
        </p:nvGrpSpPr>
        <p:grpSpPr bwMode="auto">
          <a:xfrm>
            <a:off x="539750" y="1916113"/>
            <a:ext cx="8135938" cy="4145436"/>
            <a:chOff x="539552" y="2204864"/>
            <a:chExt cx="8136904" cy="2722404"/>
          </a:xfrm>
        </p:grpSpPr>
        <p:sp>
          <p:nvSpPr>
            <p:cNvPr id="18438" name="8 Rectángulo"/>
            <p:cNvSpPr>
              <a:spLocks noChangeArrowheads="1"/>
            </p:cNvSpPr>
            <p:nvPr/>
          </p:nvSpPr>
          <p:spPr bwMode="auto">
            <a:xfrm>
              <a:off x="539552" y="2204864"/>
              <a:ext cx="8136904" cy="202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endParaRPr lang="es-ES" sz="1400" dirty="0">
                <a:latin typeface="Verdana" pitchFamily="34" charset="0"/>
              </a:endParaRPr>
            </a:p>
          </p:txBody>
        </p:sp>
        <p:sp>
          <p:nvSpPr>
            <p:cNvPr id="18439" name="9 Rectángulo"/>
            <p:cNvSpPr>
              <a:spLocks noChangeArrowheads="1"/>
            </p:cNvSpPr>
            <p:nvPr/>
          </p:nvSpPr>
          <p:spPr bwMode="auto">
            <a:xfrm>
              <a:off x="539552" y="2780928"/>
              <a:ext cx="8064896" cy="202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endParaRPr lang="es-ES" sz="1400" dirty="0">
                <a:latin typeface="Verdana" pitchFamily="34" charset="0"/>
              </a:endParaRPr>
            </a:p>
          </p:txBody>
        </p:sp>
        <p:sp>
          <p:nvSpPr>
            <p:cNvPr id="18440" name="10 Rectángulo"/>
            <p:cNvSpPr>
              <a:spLocks noChangeArrowheads="1"/>
            </p:cNvSpPr>
            <p:nvPr/>
          </p:nvSpPr>
          <p:spPr bwMode="auto">
            <a:xfrm>
              <a:off x="539552" y="3573016"/>
              <a:ext cx="8064896" cy="202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endParaRPr lang="es-ES" sz="1400" dirty="0">
                <a:latin typeface="Verdana" pitchFamily="34" charset="0"/>
              </a:endParaRPr>
            </a:p>
          </p:txBody>
        </p:sp>
        <p:sp>
          <p:nvSpPr>
            <p:cNvPr id="18441" name="11 Rectángulo"/>
            <p:cNvSpPr>
              <a:spLocks noChangeArrowheads="1"/>
            </p:cNvSpPr>
            <p:nvPr/>
          </p:nvSpPr>
          <p:spPr bwMode="auto">
            <a:xfrm>
              <a:off x="539552" y="4149080"/>
              <a:ext cx="8136904" cy="202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endParaRPr lang="es-ES" sz="1400" dirty="0">
                <a:latin typeface="Verdana" pitchFamily="34" charset="0"/>
              </a:endParaRPr>
            </a:p>
          </p:txBody>
        </p:sp>
        <p:sp>
          <p:nvSpPr>
            <p:cNvPr id="18442" name="12 Rectángulo"/>
            <p:cNvSpPr>
              <a:spLocks noChangeArrowheads="1"/>
            </p:cNvSpPr>
            <p:nvPr/>
          </p:nvSpPr>
          <p:spPr bwMode="auto">
            <a:xfrm>
              <a:off x="539552" y="4725144"/>
              <a:ext cx="8136904" cy="202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endParaRPr lang="es-ES" sz="1400" dirty="0">
                <a:latin typeface="Verdana" pitchFamily="34" charset="0"/>
              </a:endParaRPr>
            </a:p>
          </p:txBody>
        </p:sp>
      </p:grpSp>
      <p:sp>
        <p:nvSpPr>
          <p:cNvPr id="2" name="1 Rectángulo"/>
          <p:cNvSpPr/>
          <p:nvPr/>
        </p:nvSpPr>
        <p:spPr>
          <a:xfrm>
            <a:off x="468312" y="2276872"/>
            <a:ext cx="792011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ES" sz="2000" b="1" dirty="0" smtClean="0">
                <a:solidFill>
                  <a:srgbClr val="FF0000"/>
                </a:solidFill>
                <a:latin typeface="Verdana" pitchFamily="34" charset="0"/>
              </a:rPr>
              <a:t>Autoconciencia</a:t>
            </a:r>
            <a:r>
              <a:rPr lang="es-ES" sz="2000" dirty="0" smtClean="0">
                <a:latin typeface="Verdana" pitchFamily="34" charset="0"/>
              </a:rPr>
              <a:t>: </a:t>
            </a:r>
            <a:r>
              <a:rPr lang="es-ES" dirty="0" smtClean="0">
                <a:latin typeface="Verdana" pitchFamily="34" charset="0"/>
              </a:rPr>
              <a:t>o reconocimiento de los propios estados de ánimo, recursos e intuiciones. </a:t>
            </a:r>
          </a:p>
          <a:p>
            <a:pPr marL="457200" indent="-457200" algn="just">
              <a:buFont typeface="+mj-lt"/>
              <a:buAutoNum type="arabicPeriod"/>
            </a:pPr>
            <a:endParaRPr lang="es-ES" dirty="0" smtClean="0">
              <a:latin typeface="Verdana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S" sz="2000" b="1" dirty="0" smtClean="0">
                <a:solidFill>
                  <a:srgbClr val="FFFF00"/>
                </a:solidFill>
                <a:latin typeface="Verdana" pitchFamily="34" charset="0"/>
              </a:rPr>
              <a:t>Empatía</a:t>
            </a:r>
            <a:r>
              <a:rPr lang="es-ES" sz="2000" dirty="0" smtClean="0">
                <a:latin typeface="Verdana" pitchFamily="34" charset="0"/>
              </a:rPr>
              <a:t>: </a:t>
            </a:r>
            <a:r>
              <a:rPr lang="es-ES" dirty="0" smtClean="0">
                <a:latin typeface="Verdana" pitchFamily="34" charset="0"/>
              </a:rPr>
              <a:t>o ponerse en el lugar del otro, identificando y reconociendo las emociones de los demás.</a:t>
            </a:r>
          </a:p>
          <a:p>
            <a:pPr marL="457200" indent="-457200" algn="just">
              <a:buFont typeface="+mj-lt"/>
              <a:buAutoNum type="arabicPeriod"/>
            </a:pPr>
            <a:endParaRPr lang="es-ES" dirty="0" smtClean="0">
              <a:latin typeface="Verdana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S" sz="2000" b="1" dirty="0" smtClean="0">
                <a:solidFill>
                  <a:srgbClr val="0070C0"/>
                </a:solidFill>
                <a:latin typeface="Verdana" pitchFamily="34" charset="0"/>
              </a:rPr>
              <a:t>Habilidades</a:t>
            </a:r>
            <a:r>
              <a:rPr lang="es-ES" sz="2000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es-ES" sz="2000" b="1" dirty="0" smtClean="0">
                <a:solidFill>
                  <a:srgbClr val="0070C0"/>
                </a:solidFill>
                <a:latin typeface="Verdana" pitchFamily="34" charset="0"/>
              </a:rPr>
              <a:t>sociales</a:t>
            </a:r>
            <a:r>
              <a:rPr lang="es-ES" sz="2000" dirty="0" smtClean="0">
                <a:solidFill>
                  <a:srgbClr val="0070C0"/>
                </a:solidFill>
                <a:latin typeface="Verdana" pitchFamily="34" charset="0"/>
              </a:rPr>
              <a:t>: </a:t>
            </a:r>
            <a:r>
              <a:rPr lang="es-ES" dirty="0" smtClean="0">
                <a:latin typeface="Verdana" pitchFamily="34" charset="0"/>
              </a:rPr>
              <a:t>o relaciones interpersonales; la capacidad para inducir respuestas deseadas en los otros utilizando la comunicación. </a:t>
            </a:r>
          </a:p>
          <a:p>
            <a:pPr marL="457200" indent="-457200" algn="just">
              <a:buFont typeface="+mj-lt"/>
              <a:buAutoNum type="arabicPeriod"/>
            </a:pPr>
            <a:endParaRPr lang="es-ES" dirty="0" smtClean="0">
              <a:latin typeface="Verdana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S" sz="2000" b="1" dirty="0" smtClean="0">
                <a:solidFill>
                  <a:schemeClr val="bg1"/>
                </a:solidFill>
                <a:latin typeface="Verdana" pitchFamily="34" charset="0"/>
              </a:rPr>
              <a:t>Autorregulación</a:t>
            </a:r>
            <a:r>
              <a:rPr lang="es-ES" sz="2000" dirty="0" smtClean="0">
                <a:latin typeface="Verdana" pitchFamily="34" charset="0"/>
              </a:rPr>
              <a:t>: </a:t>
            </a:r>
            <a:r>
              <a:rPr lang="es-ES" dirty="0" smtClean="0">
                <a:latin typeface="Verdana" pitchFamily="34" charset="0"/>
              </a:rPr>
              <a:t>o manejo de los propios estados de ánimo, impulsos y recursos. Implica detectarlos e identificarlos, para poder reflexionar sobre los mismos y emitir juicios de valor</a:t>
            </a:r>
          </a:p>
        </p:txBody>
      </p:sp>
    </p:spTree>
    <p:extLst>
      <p:ext uri="{BB962C8B-B14F-4D97-AF65-F5344CB8AC3E}">
        <p14:creationId xmlns:p14="http://schemas.microsoft.com/office/powerpoint/2010/main" xmlns="" val="237420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755576" y="2204864"/>
            <a:ext cx="7772400" cy="3529013"/>
          </a:xfrm>
        </p:spPr>
        <p:txBody>
          <a:bodyPr>
            <a:normAutofit fontScale="92500"/>
          </a:bodyPr>
          <a:lstStyle/>
          <a:p>
            <a:pPr marL="457200" indent="-457200" eaLnBrk="1" hangingPunct="1"/>
            <a:r>
              <a:rPr lang="es-ES" sz="2800" i="1" dirty="0" smtClean="0">
                <a:solidFill>
                  <a:schemeClr val="bg1"/>
                </a:solidFill>
              </a:rPr>
              <a:t>Es la capacidad inclusiva de una serie de habilidades, como el autocontrol, celo, persistencia y la habilidad para motivarse uno mismo ( … ), de tal manera que podamos utilizarlas para guiar nuestra conducta y nuestros procesos de pensamiento, para producir mejores resultados.</a:t>
            </a:r>
          </a:p>
          <a:p>
            <a:pPr marL="0" indent="0" algn="r" eaLnBrk="1" hangingPunct="1">
              <a:buNone/>
            </a:pPr>
            <a:r>
              <a:rPr lang="es-ES" sz="2800" i="1" dirty="0" smtClean="0">
                <a:solidFill>
                  <a:schemeClr val="bg1"/>
                </a:solidFill>
              </a:rPr>
              <a:t/>
            </a:r>
            <a:br>
              <a:rPr lang="es-ES" sz="2800" i="1" dirty="0" smtClean="0">
                <a:solidFill>
                  <a:schemeClr val="bg1"/>
                </a:solidFill>
              </a:rPr>
            </a:br>
            <a:r>
              <a:rPr lang="es-ES" sz="2800" i="1" dirty="0" smtClean="0">
                <a:solidFill>
                  <a:schemeClr val="bg1"/>
                </a:solidFill>
              </a:rPr>
              <a:t>D. </a:t>
            </a:r>
            <a:r>
              <a:rPr lang="es-ES" sz="2800" i="1" dirty="0" err="1" smtClean="0">
                <a:solidFill>
                  <a:schemeClr val="bg1"/>
                </a:solidFill>
              </a:rPr>
              <a:t>Goleman</a:t>
            </a:r>
            <a:r>
              <a:rPr lang="es-ES" sz="2800" i="1" dirty="0" smtClean="0">
                <a:solidFill>
                  <a:schemeClr val="bg1"/>
                </a:solidFill>
              </a:rPr>
              <a:t> ( 1995 )</a:t>
            </a:r>
          </a:p>
          <a:p>
            <a:pPr marL="457200" indent="-457200" eaLnBrk="1" hangingPunct="1"/>
            <a:endParaRPr lang="es-ES" sz="2800" i="1" dirty="0" smtClean="0">
              <a:solidFill>
                <a:schemeClr val="bg1"/>
              </a:solidFill>
            </a:endParaRPr>
          </a:p>
        </p:txBody>
      </p:sp>
      <p:sp>
        <p:nvSpPr>
          <p:cNvPr id="4" name="4 Rectángulo"/>
          <p:cNvSpPr>
            <a:spLocks noChangeArrowheads="1"/>
          </p:cNvSpPr>
          <p:nvPr/>
        </p:nvSpPr>
        <p:spPr bwMode="auto">
          <a:xfrm>
            <a:off x="485800" y="435769"/>
            <a:ext cx="6174432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0050" indent="-400050"/>
            <a:r>
              <a:rPr lang="es-ES" sz="2400" b="1" dirty="0" smtClean="0">
                <a:solidFill>
                  <a:schemeClr val="tx1">
                    <a:lumMod val="95000"/>
                  </a:schemeClr>
                </a:solidFill>
              </a:rPr>
              <a:t>Definición de </a:t>
            </a:r>
            <a:r>
              <a:rPr lang="es-ES" sz="2400" b="1" dirty="0" smtClean="0">
                <a:solidFill>
                  <a:schemeClr val="tx1">
                    <a:lumMod val="95000"/>
                  </a:schemeClr>
                </a:solidFill>
              </a:rPr>
              <a:t>I. E.,  según el MODELO  MIXTO</a:t>
            </a:r>
            <a:endParaRPr lang="es-ES" sz="2400" b="1" dirty="0">
              <a:solidFill>
                <a:schemeClr val="tx1">
                  <a:lumMod val="95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9402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4 Rectángulo"/>
          <p:cNvSpPr>
            <a:spLocks noChangeArrowheads="1"/>
          </p:cNvSpPr>
          <p:nvPr/>
        </p:nvSpPr>
        <p:spPr bwMode="auto">
          <a:xfrm>
            <a:off x="485800" y="435769"/>
            <a:ext cx="4572000" cy="3698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0050" indent="-400050"/>
            <a:r>
              <a:rPr lang="es-ES" b="1" dirty="0" smtClean="0">
                <a:latin typeface="Verdana" pitchFamily="34" charset="0"/>
              </a:rPr>
              <a:t>ENFOQUES</a:t>
            </a:r>
            <a:r>
              <a:rPr lang="es-ES" b="1" dirty="0">
                <a:latin typeface="Verdana" pitchFamily="34" charset="0"/>
              </a:rPr>
              <a:t>.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611560" y="1124744"/>
            <a:ext cx="2160240" cy="64807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GOLEMAN</a:t>
            </a:r>
            <a:endParaRPr lang="es-ES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779912" y="1124744"/>
            <a:ext cx="4752528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/>
              <a:t>capacidades que nos permite resolver problemas relacionados con las emociones</a:t>
            </a:r>
            <a:endParaRPr lang="es-ES" i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611560" y="1988840"/>
            <a:ext cx="3888432" cy="3447098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PR" b="1" dirty="0" smtClean="0"/>
              <a:t>Perspectiva y Espontaneidad </a:t>
            </a:r>
          </a:p>
          <a:p>
            <a:pPr lvl="0" algn="ctr"/>
            <a:endParaRPr lang="es-ES" sz="800" b="1" dirty="0" smtClean="0"/>
          </a:p>
          <a:p>
            <a:pPr lvl="0" algn="ctr"/>
            <a:r>
              <a:rPr lang="es-PR" b="1" dirty="0" smtClean="0"/>
              <a:t>Creatividad </a:t>
            </a:r>
          </a:p>
          <a:p>
            <a:pPr lvl="0" algn="ctr"/>
            <a:endParaRPr lang="es-ES" sz="800" b="1" dirty="0" smtClean="0"/>
          </a:p>
          <a:p>
            <a:pPr lvl="0" algn="ctr"/>
            <a:r>
              <a:rPr lang="es-PR" b="1" dirty="0" smtClean="0"/>
              <a:t>Habilidades sociales y emocionales</a:t>
            </a:r>
          </a:p>
          <a:p>
            <a:pPr lvl="0" algn="ctr"/>
            <a:endParaRPr lang="es-ES" sz="800" b="1" dirty="0" smtClean="0"/>
          </a:p>
          <a:p>
            <a:pPr lvl="0" algn="ctr"/>
            <a:r>
              <a:rPr lang="es-PR" b="1" dirty="0" smtClean="0"/>
              <a:t>Control de los sentimientos y de las emociones </a:t>
            </a:r>
          </a:p>
          <a:p>
            <a:pPr lvl="0" algn="ctr"/>
            <a:endParaRPr lang="es-ES" sz="800" b="1" dirty="0" smtClean="0"/>
          </a:p>
          <a:p>
            <a:pPr lvl="0" algn="ctr"/>
            <a:r>
              <a:rPr lang="es-PR" b="1" dirty="0" smtClean="0"/>
              <a:t>Manejo de las esperanzas</a:t>
            </a:r>
          </a:p>
          <a:p>
            <a:pPr lvl="0" algn="ctr"/>
            <a:endParaRPr lang="es-PR" sz="800" b="1" dirty="0" smtClean="0"/>
          </a:p>
          <a:p>
            <a:pPr lvl="0" algn="ctr"/>
            <a:endParaRPr lang="es-ES" sz="800" b="1" dirty="0" smtClean="0"/>
          </a:p>
          <a:p>
            <a:pPr lvl="0" algn="ctr"/>
            <a:r>
              <a:rPr lang="es-PR" b="1" dirty="0" smtClean="0"/>
              <a:t>Perseverancia </a:t>
            </a:r>
            <a:r>
              <a:rPr lang="es-ES" b="1" dirty="0" smtClean="0"/>
              <a:t> y </a:t>
            </a:r>
            <a:r>
              <a:rPr lang="es-PR" b="1" dirty="0" smtClean="0"/>
              <a:t>Autodisciplina</a:t>
            </a:r>
          </a:p>
          <a:p>
            <a:pPr lvl="0" algn="ctr"/>
            <a:endParaRPr lang="es-PR" sz="800" b="1" dirty="0" smtClean="0"/>
          </a:p>
          <a:p>
            <a:pPr lvl="0" algn="ctr"/>
            <a:r>
              <a:rPr lang="es-PR" b="1" dirty="0" smtClean="0"/>
              <a:t>Responsabilidad y Empatía</a:t>
            </a:r>
            <a:endParaRPr lang="es-ES" b="1" dirty="0"/>
          </a:p>
        </p:txBody>
      </p:sp>
      <p:sp>
        <p:nvSpPr>
          <p:cNvPr id="9" name="8 Cerrar llave"/>
          <p:cNvSpPr/>
          <p:nvPr/>
        </p:nvSpPr>
        <p:spPr>
          <a:xfrm>
            <a:off x="4716016" y="1988840"/>
            <a:ext cx="360040" cy="3384376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5364088" y="2132856"/>
            <a:ext cx="3024336" cy="31393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s-PR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Mostrar automotivación </a:t>
            </a:r>
          </a:p>
          <a:p>
            <a:pPr marL="342900" lvl="0" indent="-342900">
              <a:buFont typeface="+mj-lt"/>
              <a:buAutoNum type="arabicPeriod"/>
            </a:pPr>
            <a:endParaRPr lang="es-ES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Ser </a:t>
            </a:r>
            <a:r>
              <a:rPr lang="es-PR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perseverante</a:t>
            </a:r>
          </a:p>
          <a:p>
            <a:pPr marL="342900" lvl="0" indent="-342900">
              <a:buFont typeface="+mj-lt"/>
              <a:buAutoNum type="arabicPeriod"/>
            </a:pPr>
            <a:endParaRPr lang="es-ES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Tener</a:t>
            </a:r>
            <a:r>
              <a:rPr lang="es-PR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autocontrol </a:t>
            </a:r>
          </a:p>
          <a:p>
            <a:pPr marL="342900" lvl="0" indent="-342900">
              <a:buFont typeface="+mj-lt"/>
              <a:buAutoNum type="arabicPeriod"/>
            </a:pPr>
            <a:endParaRPr lang="es-ES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PR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Tener empatía </a:t>
            </a:r>
          </a:p>
          <a:p>
            <a:pPr marL="342900" lvl="0" indent="-342900">
              <a:buFont typeface="+mj-lt"/>
              <a:buAutoNum type="arabicPeriod"/>
            </a:pPr>
            <a:endParaRPr lang="es-ES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PR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Mantener la esperanza y el positivismo</a:t>
            </a:r>
            <a:endParaRPr lang="es-ES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es-E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2987824" y="1268760"/>
            <a:ext cx="648072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79502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4 Rectángulo"/>
          <p:cNvSpPr>
            <a:spLocks noChangeArrowheads="1"/>
          </p:cNvSpPr>
          <p:nvPr/>
        </p:nvSpPr>
        <p:spPr bwMode="auto">
          <a:xfrm>
            <a:off x="539749" y="435769"/>
            <a:ext cx="5400676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0050" indent="-400050"/>
            <a:r>
              <a:rPr lang="es-ES" b="1" dirty="0" smtClean="0">
                <a:latin typeface="Verdana" pitchFamily="34" charset="0"/>
              </a:rPr>
              <a:t>COMPONENTES (SEGÚN D.GOLEMAN).</a:t>
            </a:r>
            <a:endParaRPr lang="es-ES" b="1" dirty="0">
              <a:latin typeface="Verdana" pitchFamily="34" charset="0"/>
            </a:endParaRPr>
          </a:p>
        </p:txBody>
      </p:sp>
      <p:pic>
        <p:nvPicPr>
          <p:cNvPr id="19472" name="Imagen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341438"/>
            <a:ext cx="473710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dirty="0">
              <a:cs typeface="Arial" charset="0"/>
            </a:endParaRPr>
          </a:p>
        </p:txBody>
      </p:sp>
      <p:sp>
        <p:nvSpPr>
          <p:cNvPr id="3084" name="Text Box 12" descr="Narrow horizontal"/>
          <p:cNvSpPr txBox="1">
            <a:spLocks noChangeArrowheads="1"/>
          </p:cNvSpPr>
          <p:nvPr/>
        </p:nvSpPr>
        <p:spPr bwMode="auto">
          <a:xfrm>
            <a:off x="6751795" y="873125"/>
            <a:ext cx="1800225" cy="1368425"/>
          </a:xfrm>
          <a:prstGeom prst="rect">
            <a:avLst/>
          </a:prstGeom>
          <a:solidFill>
            <a:srgbClr val="FF0000"/>
          </a:solidFill>
          <a:ln w="76200" cmpd="thickThin">
            <a:solidFill>
              <a:schemeClr val="accent3"/>
            </a:solidFill>
            <a:miter lim="800000"/>
            <a:headEnd/>
            <a:tailEnd/>
          </a:ln>
        </p:spPr>
        <p:txBody>
          <a:bodyPr lIns="228600" tIns="228600" rIns="228600" bIns="228600"/>
          <a:lstStyle/>
          <a:p>
            <a:pPr algn="just">
              <a:spcAft>
                <a:spcPts val="800"/>
              </a:spcAft>
              <a:buFont typeface="Symbol" pitchFamily="18" charset="2"/>
              <a:buChar char="·"/>
              <a:defRPr/>
            </a:pPr>
            <a:r>
              <a:rPr lang="es-ES" sz="1200" b="1" i="1" dirty="0">
                <a:latin typeface="Arial" pitchFamily="34" charset="0"/>
                <a:cs typeface="Arial" pitchFamily="34" charset="0"/>
              </a:rPr>
              <a:t>AUTOCONTROL.</a:t>
            </a:r>
          </a:p>
          <a:p>
            <a:pPr algn="just">
              <a:buFont typeface="Symbol" pitchFamily="18" charset="2"/>
              <a:buChar char="·"/>
              <a:defRPr/>
            </a:pPr>
            <a:r>
              <a:rPr lang="es-ES" sz="1200" b="1" i="1" dirty="0">
                <a:latin typeface="Arial" pitchFamily="34" charset="0"/>
                <a:cs typeface="Arial" pitchFamily="34" charset="0"/>
              </a:rPr>
              <a:t>CONCIENCIA.</a:t>
            </a:r>
          </a:p>
          <a:p>
            <a:pPr algn="just">
              <a:buFont typeface="Symbol" pitchFamily="18" charset="2"/>
              <a:buChar char="·"/>
              <a:defRPr/>
            </a:pPr>
            <a:r>
              <a:rPr lang="es-ES" sz="1200" b="1" i="1" dirty="0">
                <a:latin typeface="Arial" pitchFamily="34" charset="0"/>
                <a:cs typeface="Arial" pitchFamily="34" charset="0"/>
              </a:rPr>
              <a:t>CONFIABILIDAD.</a:t>
            </a:r>
          </a:p>
          <a:p>
            <a:pPr algn="just">
              <a:buFont typeface="Symbol" pitchFamily="18" charset="2"/>
              <a:buChar char="·"/>
              <a:defRPr/>
            </a:pPr>
            <a:r>
              <a:rPr lang="es-ES" sz="1200" b="1" i="1" dirty="0">
                <a:latin typeface="Arial" pitchFamily="34" charset="0"/>
                <a:cs typeface="Arial" pitchFamily="34" charset="0"/>
              </a:rPr>
              <a:t>ADAPTABILIDAD</a:t>
            </a:r>
          </a:p>
          <a:p>
            <a:pPr algn="just">
              <a:buFont typeface="Symbol" pitchFamily="18" charset="2"/>
              <a:buChar char="·"/>
              <a:defRPr/>
            </a:pPr>
            <a:r>
              <a:rPr lang="es-ES" sz="1200" b="1" i="1" dirty="0">
                <a:latin typeface="Arial" pitchFamily="34" charset="0"/>
                <a:cs typeface="Arial" pitchFamily="34" charset="0"/>
              </a:rPr>
              <a:t>INNOVACIÓN.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Text Box 13" descr="Narrow horizontal"/>
          <p:cNvSpPr txBox="1">
            <a:spLocks noChangeArrowheads="1"/>
          </p:cNvSpPr>
          <p:nvPr/>
        </p:nvSpPr>
        <p:spPr bwMode="auto">
          <a:xfrm>
            <a:off x="755650" y="1125538"/>
            <a:ext cx="2016125" cy="129540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228600" tIns="228600" rIns="228600" bIns="228600"/>
          <a:lstStyle/>
          <a:p>
            <a:pPr algn="just">
              <a:spcAft>
                <a:spcPts val="800"/>
              </a:spcAft>
              <a:buFont typeface="Symbol" pitchFamily="18" charset="2"/>
              <a:buChar char="·"/>
              <a:defRPr/>
            </a:pPr>
            <a:r>
              <a:rPr lang="es-ES" sz="1200" b="1" i="1" dirty="0">
                <a:latin typeface="Arial" pitchFamily="34" charset="0"/>
                <a:cs typeface="Arial" pitchFamily="34" charset="0"/>
              </a:rPr>
              <a:t>CONCIENCIA EMOCIONAL</a:t>
            </a:r>
          </a:p>
          <a:p>
            <a:pPr algn="just">
              <a:buFont typeface="Symbol" pitchFamily="18" charset="2"/>
              <a:buChar char="·"/>
              <a:defRPr/>
            </a:pPr>
            <a:r>
              <a:rPr lang="es-ES" sz="1200" b="1" i="1" dirty="0">
                <a:latin typeface="Arial" pitchFamily="34" charset="0"/>
                <a:cs typeface="Arial" pitchFamily="34" charset="0"/>
              </a:rPr>
              <a:t>AUTOVALORACIÓN</a:t>
            </a:r>
            <a:endParaRPr lang="es-ES" sz="1200" b="1" i="1" dirty="0">
              <a:latin typeface="Times New Roman" pitchFamily="18" charset="0"/>
              <a:cs typeface="Arial" pitchFamily="34" charset="0"/>
            </a:endParaRPr>
          </a:p>
          <a:p>
            <a:pPr algn="just">
              <a:buFont typeface="Symbol" pitchFamily="18" charset="2"/>
              <a:buChar char="·"/>
              <a:defRPr/>
            </a:pPr>
            <a:r>
              <a:rPr lang="es-ES" sz="1200" b="1" i="1" dirty="0">
                <a:latin typeface="Arial" pitchFamily="34" charset="0"/>
                <a:cs typeface="Arial" pitchFamily="34" charset="0"/>
              </a:rPr>
              <a:t>AUTOCONFIANZA.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6" name="Text Box 14" descr="Narrow horizontal"/>
          <p:cNvSpPr txBox="1">
            <a:spLocks noChangeArrowheads="1"/>
          </p:cNvSpPr>
          <p:nvPr/>
        </p:nvSpPr>
        <p:spPr bwMode="auto">
          <a:xfrm>
            <a:off x="179512" y="4249117"/>
            <a:ext cx="2952279" cy="16728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28600" tIns="228600" rIns="228600" bIns="228600"/>
          <a:lstStyle/>
          <a:p>
            <a:pPr>
              <a:spcAft>
                <a:spcPts val="800"/>
              </a:spcAft>
              <a:buFont typeface="Symbol" pitchFamily="18" charset="2"/>
              <a:buChar char="·"/>
              <a:defRPr/>
            </a:pPr>
            <a:r>
              <a:rPr lang="es-ES" sz="1200" b="1" i="1" dirty="0">
                <a:latin typeface="Arial" pitchFamily="34" charset="0"/>
                <a:cs typeface="Arial" pitchFamily="34" charset="0"/>
              </a:rPr>
              <a:t>CAPACIDAD DE PERSUASIÓN.</a:t>
            </a:r>
          </a:p>
          <a:p>
            <a:pPr algn="just">
              <a:buFont typeface="Symbol" pitchFamily="18" charset="2"/>
              <a:buChar char="·"/>
              <a:defRPr/>
            </a:pPr>
            <a:r>
              <a:rPr lang="es-ES" sz="1200" b="1" i="1" dirty="0">
                <a:latin typeface="Arial" pitchFamily="34" charset="0"/>
                <a:cs typeface="Arial" pitchFamily="34" charset="0"/>
              </a:rPr>
              <a:t>COMUNICACIÓN.</a:t>
            </a:r>
          </a:p>
          <a:p>
            <a:pPr>
              <a:buFont typeface="Symbol" pitchFamily="18" charset="2"/>
              <a:buChar char="·"/>
              <a:defRPr/>
            </a:pPr>
            <a:r>
              <a:rPr lang="es-ES" sz="1200" b="1" i="1" dirty="0">
                <a:latin typeface="Arial" pitchFamily="34" charset="0"/>
                <a:cs typeface="Arial" pitchFamily="34" charset="0"/>
              </a:rPr>
              <a:t>MANEJO DE CONFLICTOS.</a:t>
            </a:r>
          </a:p>
          <a:p>
            <a:pPr algn="just">
              <a:buFont typeface="Symbol" pitchFamily="18" charset="2"/>
              <a:buChar char="·"/>
              <a:defRPr/>
            </a:pPr>
            <a:r>
              <a:rPr lang="es-ES" sz="1200" b="1" i="1" dirty="0">
                <a:latin typeface="Arial" pitchFamily="34" charset="0"/>
                <a:cs typeface="Arial" pitchFamily="34" charset="0"/>
              </a:rPr>
              <a:t>LIDERAZGO.</a:t>
            </a:r>
          </a:p>
          <a:p>
            <a:pPr algn="just">
              <a:buFont typeface="Symbol" pitchFamily="18" charset="2"/>
              <a:buChar char="·"/>
              <a:defRPr/>
            </a:pPr>
            <a:r>
              <a:rPr lang="es-ES" sz="1200" b="1" i="1" dirty="0">
                <a:latin typeface="Arial" pitchFamily="34" charset="0"/>
                <a:cs typeface="Arial" pitchFamily="34" charset="0"/>
              </a:rPr>
              <a:t>COOPERACIÓN.</a:t>
            </a:r>
          </a:p>
          <a:p>
            <a:pPr algn="just">
              <a:buFont typeface="Symbol" pitchFamily="18" charset="2"/>
              <a:buChar char="·"/>
              <a:defRPr/>
            </a:pPr>
            <a:r>
              <a:rPr lang="es-ES" sz="1200" b="1" i="1" dirty="0" smtClean="0">
                <a:latin typeface="Arial" pitchFamily="34" charset="0"/>
                <a:cs typeface="Arial" pitchFamily="34" charset="0"/>
              </a:rPr>
              <a:t>CONSTRUCCIÓN DE  VINCULOS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Flecha izquierda y derecha"/>
          <p:cNvSpPr/>
          <p:nvPr/>
        </p:nvSpPr>
        <p:spPr>
          <a:xfrm>
            <a:off x="2987675" y="1484313"/>
            <a:ext cx="576263" cy="2889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1" name="20 Flecha izquierda y derecha"/>
          <p:cNvSpPr/>
          <p:nvPr/>
        </p:nvSpPr>
        <p:spPr>
          <a:xfrm>
            <a:off x="5940425" y="1557338"/>
            <a:ext cx="576263" cy="2873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2" name="21 Flecha izquierda y derecha"/>
          <p:cNvSpPr/>
          <p:nvPr/>
        </p:nvSpPr>
        <p:spPr>
          <a:xfrm rot="19474717">
            <a:off x="2381014" y="3870961"/>
            <a:ext cx="576262" cy="2889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3" name="22 Flecha izquierda y derecha"/>
          <p:cNvSpPr/>
          <p:nvPr/>
        </p:nvSpPr>
        <p:spPr>
          <a:xfrm rot="20572222">
            <a:off x="6128459" y="4015423"/>
            <a:ext cx="576262" cy="2873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4" name="23 Flecha izquierda y derecha"/>
          <p:cNvSpPr/>
          <p:nvPr/>
        </p:nvSpPr>
        <p:spPr>
          <a:xfrm rot="1420304">
            <a:off x="4962436" y="5107395"/>
            <a:ext cx="576263" cy="2873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3087" name="Text Box 15" descr="Narrow horizontal"/>
          <p:cNvSpPr txBox="1">
            <a:spLocks noChangeArrowheads="1"/>
          </p:cNvSpPr>
          <p:nvPr/>
        </p:nvSpPr>
        <p:spPr bwMode="auto">
          <a:xfrm>
            <a:off x="6767736" y="2488406"/>
            <a:ext cx="2376264" cy="13684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228600" tIns="228600" rIns="228600" bIns="228600"/>
          <a:lstStyle/>
          <a:p>
            <a:pPr algn="just">
              <a:spcAft>
                <a:spcPts val="800"/>
              </a:spcAft>
              <a:buFont typeface="Symbol" pitchFamily="18" charset="2"/>
              <a:buChar char="·"/>
              <a:defRPr/>
            </a:pPr>
            <a:r>
              <a:rPr lang="es-ES" sz="1200" b="1" dirty="0">
                <a:latin typeface="Arial" pitchFamily="34" charset="0"/>
                <a:cs typeface="Arial" pitchFamily="34" charset="0"/>
              </a:rPr>
              <a:t>IMPULSO DE LOGRO.</a:t>
            </a:r>
          </a:p>
          <a:p>
            <a:pPr algn="just">
              <a:buFont typeface="Symbol" pitchFamily="18" charset="2"/>
              <a:buChar char="·"/>
              <a:defRPr/>
            </a:pPr>
            <a:r>
              <a:rPr lang="es-ES" sz="1200" b="1" dirty="0">
                <a:latin typeface="Arial" pitchFamily="34" charset="0"/>
                <a:cs typeface="Arial" pitchFamily="34" charset="0"/>
              </a:rPr>
              <a:t>COMPROMISO.</a:t>
            </a:r>
          </a:p>
          <a:p>
            <a:pPr algn="just">
              <a:buFont typeface="Symbol" pitchFamily="18" charset="2"/>
              <a:buChar char="·"/>
              <a:defRPr/>
            </a:pPr>
            <a:r>
              <a:rPr lang="es-ES" sz="1200" b="1" dirty="0">
                <a:latin typeface="Arial" pitchFamily="34" charset="0"/>
                <a:cs typeface="Arial" pitchFamily="34" charset="0"/>
              </a:rPr>
              <a:t>INICIATIVA.</a:t>
            </a:r>
          </a:p>
          <a:p>
            <a:pPr algn="just">
              <a:buFont typeface="Symbol" pitchFamily="18" charset="2"/>
              <a:buChar char="·"/>
              <a:defRPr/>
            </a:pPr>
            <a:r>
              <a:rPr lang="es-ES" sz="1200" b="1" dirty="0">
                <a:latin typeface="Arial" pitchFamily="34" charset="0"/>
                <a:cs typeface="Arial" pitchFamily="34" charset="0"/>
              </a:rPr>
              <a:t>CONSTANCIA.</a:t>
            </a:r>
          </a:p>
          <a:p>
            <a:pPr>
              <a:defRPr/>
            </a:pP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8" name="Text Box 16" descr="Narrow horizontal"/>
          <p:cNvSpPr txBox="1">
            <a:spLocks noChangeArrowheads="1"/>
          </p:cNvSpPr>
          <p:nvPr/>
        </p:nvSpPr>
        <p:spPr bwMode="auto">
          <a:xfrm>
            <a:off x="5652120" y="4918170"/>
            <a:ext cx="2735263" cy="18700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228600" tIns="228600" rIns="228600" bIns="228600"/>
          <a:lstStyle/>
          <a:p>
            <a:pPr>
              <a:spcAft>
                <a:spcPts val="800"/>
              </a:spcAft>
              <a:buFont typeface="Symbol" pitchFamily="18" charset="2"/>
              <a:buChar char="·"/>
              <a:defRPr/>
            </a:pPr>
            <a:r>
              <a:rPr lang="es-ES" sz="11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COMPRENSIÓN DE LOS OTROS.</a:t>
            </a:r>
          </a:p>
          <a:p>
            <a:pPr>
              <a:buFont typeface="Symbol" pitchFamily="18" charset="2"/>
              <a:buChar char="·"/>
              <a:defRPr/>
            </a:pPr>
            <a:r>
              <a:rPr lang="es-ES" sz="11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COLABORACIÓN CON EL GRUPO.</a:t>
            </a:r>
          </a:p>
          <a:p>
            <a:pPr>
              <a:buFont typeface="Symbol" pitchFamily="18" charset="2"/>
              <a:buChar char="·"/>
              <a:defRPr/>
            </a:pPr>
            <a:r>
              <a:rPr lang="es-ES" sz="11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ORIENTACIÓN.</a:t>
            </a:r>
          </a:p>
          <a:p>
            <a:pPr>
              <a:buFont typeface="Symbol" pitchFamily="18" charset="2"/>
              <a:buChar char="·"/>
              <a:defRPr/>
            </a:pPr>
            <a:r>
              <a:rPr lang="es-ES" sz="11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POTENCIACIÓN DE LA DIVERSIDAD.</a:t>
            </a:r>
          </a:p>
          <a:p>
            <a:pPr>
              <a:buFont typeface="Symbol" pitchFamily="18" charset="2"/>
              <a:buChar char="·"/>
              <a:defRPr/>
            </a:pPr>
            <a:r>
              <a:rPr lang="es-ES" sz="11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CONCIENCIA EMOCIONAL DEL GRUPO</a:t>
            </a:r>
          </a:p>
          <a:p>
            <a:pPr>
              <a:defRPr/>
            </a:pPr>
            <a:endParaRPr lang="es-ES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34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6" descr="cerebro-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6530"/>
            <a:ext cx="889317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0" name="Puzzle4"/>
          <p:cNvSpPr>
            <a:spLocks noEditPoints="1" noChangeArrowheads="1"/>
          </p:cNvSpPr>
          <p:nvPr/>
        </p:nvSpPr>
        <p:spPr bwMode="auto">
          <a:xfrm>
            <a:off x="1641475" y="3175000"/>
            <a:ext cx="1531938" cy="2511425"/>
          </a:xfrm>
          <a:custGeom>
            <a:avLst/>
            <a:gdLst>
              <a:gd name="T0" fmla="*/ 17 w 21600"/>
              <a:gd name="T1" fmla="*/ 62 h 21600"/>
              <a:gd name="T2" fmla="*/ 1 w 21600"/>
              <a:gd name="T3" fmla="*/ 91 h 21600"/>
              <a:gd name="T4" fmla="*/ 23 w 21600"/>
              <a:gd name="T5" fmla="*/ 116 h 21600"/>
              <a:gd name="T6" fmla="*/ 42 w 21600"/>
              <a:gd name="T7" fmla="*/ 90 h 21600"/>
              <a:gd name="T8" fmla="*/ 28 w 21600"/>
              <a:gd name="T9" fmla="*/ 58 h 21600"/>
              <a:gd name="T10" fmla="*/ 42 w 21600"/>
              <a:gd name="T11" fmla="*/ 25 h 21600"/>
              <a:gd name="T12" fmla="*/ 22 w 21600"/>
              <a:gd name="T13" fmla="*/ 0 h 21600"/>
              <a:gd name="T14" fmla="*/ 1 w 21600"/>
              <a:gd name="T15" fmla="*/ 2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082 w 21600"/>
              <a:gd name="T25" fmla="*/ 5666 h 21600"/>
              <a:gd name="T26" fmla="*/ 20212 w 21600"/>
              <a:gd name="T27" fmla="*/ 1597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FF99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620688"/>
            <a:ext cx="7560840" cy="1080120"/>
          </a:xfrm>
        </p:spPr>
        <p:txBody>
          <a:bodyPr/>
          <a:lstStyle/>
          <a:p>
            <a:pPr algn="just" eaLnBrk="1" hangingPunct="1"/>
            <a:r>
              <a:rPr lang="es-E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Conclusión </a:t>
            </a:r>
            <a:r>
              <a:rPr lang="es-E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IE: </a:t>
            </a:r>
            <a:r>
              <a:rPr lang="es-ES" cap="non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una persona es emocionalmente inteligente, si  sabe cómo integrar razón y emoción y lo refleja en su conducta. Lo mismo vale </a:t>
            </a:r>
            <a:r>
              <a:rPr lang="es-ES" cap="none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para  una sociedad.</a:t>
            </a:r>
            <a:endParaRPr lang="es-E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624138" y="3200400"/>
            <a:ext cx="2540001" cy="1963738"/>
            <a:chOff x="1245" y="1971"/>
            <a:chExt cx="1600" cy="1237"/>
          </a:xfrm>
        </p:grpSpPr>
        <p:sp>
          <p:nvSpPr>
            <p:cNvPr id="15382" name="Puzzle2"/>
            <p:cNvSpPr>
              <a:spLocks noEditPoints="1" noChangeArrowheads="1"/>
            </p:cNvSpPr>
            <p:nvPr/>
          </p:nvSpPr>
          <p:spPr bwMode="auto">
            <a:xfrm>
              <a:off x="1245" y="1971"/>
              <a:ext cx="1600" cy="1237"/>
            </a:xfrm>
            <a:custGeom>
              <a:avLst/>
              <a:gdLst>
                <a:gd name="T0" fmla="*/ 0 w 21600"/>
                <a:gd name="T1" fmla="*/ 44 h 21600"/>
                <a:gd name="T2" fmla="*/ 23 w 21600"/>
                <a:gd name="T3" fmla="*/ 69 h 21600"/>
                <a:gd name="T4" fmla="*/ 57 w 21600"/>
                <a:gd name="T5" fmla="*/ 46 h 21600"/>
                <a:gd name="T6" fmla="*/ 92 w 21600"/>
                <a:gd name="T7" fmla="*/ 70 h 21600"/>
                <a:gd name="T8" fmla="*/ 119 w 21600"/>
                <a:gd name="T9" fmla="*/ 49 h 21600"/>
                <a:gd name="T10" fmla="*/ 93 w 21600"/>
                <a:gd name="T11" fmla="*/ 19 h 21600"/>
                <a:gd name="T12" fmla="*/ 59 w 21600"/>
                <a:gd name="T13" fmla="*/ 0 h 21600"/>
                <a:gd name="T14" fmla="*/ 23 w 21600"/>
                <a:gd name="T15" fmla="*/ 19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87 w 21600"/>
                <a:gd name="T25" fmla="*/ 6740 h 21600"/>
                <a:gd name="T26" fmla="*/ 16173 w 21600"/>
                <a:gd name="T27" fmla="*/ 20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83" name="Text Box 17"/>
            <p:cNvSpPr txBox="1">
              <a:spLocks noChangeArrowheads="1"/>
            </p:cNvSpPr>
            <p:nvPr/>
          </p:nvSpPr>
          <p:spPr bwMode="auto">
            <a:xfrm>
              <a:off x="1527" y="2563"/>
              <a:ext cx="99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s-ES" sz="1600" b="1" dirty="0" smtClean="0">
                  <a:solidFill>
                    <a:srgbClr val="00B0F0"/>
                  </a:solidFill>
                </a:rPr>
                <a:t>ASERTIVIDAD</a:t>
              </a:r>
              <a:endParaRPr lang="es-ES" sz="1600" b="1" dirty="0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087688" y="1628775"/>
            <a:ext cx="1590675" cy="2155825"/>
            <a:chOff x="1537" y="981"/>
            <a:chExt cx="1002" cy="1358"/>
          </a:xfrm>
        </p:grpSpPr>
        <p:sp>
          <p:nvSpPr>
            <p:cNvPr id="15384" name="Puzzle3"/>
            <p:cNvSpPr>
              <a:spLocks noEditPoints="1" noChangeArrowheads="1"/>
            </p:cNvSpPr>
            <p:nvPr/>
          </p:nvSpPr>
          <p:spPr bwMode="auto">
            <a:xfrm>
              <a:off x="1537" y="981"/>
              <a:ext cx="1002" cy="1358"/>
            </a:xfrm>
            <a:custGeom>
              <a:avLst/>
              <a:gdLst>
                <a:gd name="T0" fmla="*/ 22 w 21600"/>
                <a:gd name="T1" fmla="*/ 62 h 21600"/>
                <a:gd name="T2" fmla="*/ 44 w 21600"/>
                <a:gd name="T3" fmla="*/ 83 h 21600"/>
                <a:gd name="T4" fmla="*/ 28 w 21600"/>
                <a:gd name="T5" fmla="*/ 55 h 21600"/>
                <a:gd name="T6" fmla="*/ 44 w 21600"/>
                <a:gd name="T7" fmla="*/ 28 h 21600"/>
                <a:gd name="T8" fmla="*/ 23 w 21600"/>
                <a:gd name="T9" fmla="*/ 0 h 21600"/>
                <a:gd name="T10" fmla="*/ 1 w 21600"/>
                <a:gd name="T11" fmla="*/ 27 h 21600"/>
                <a:gd name="T12" fmla="*/ 17 w 21600"/>
                <a:gd name="T13" fmla="*/ 53 h 21600"/>
                <a:gd name="T14" fmla="*/ 1 w 21600"/>
                <a:gd name="T15" fmla="*/ 83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3 w 21600"/>
                <a:gd name="T25" fmla="*/ 7714 h 21600"/>
                <a:gd name="T26" fmla="*/ 19143 w 21600"/>
                <a:gd name="T27" fmla="*/ 2023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CCFF3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85" name="Text Box 16"/>
            <p:cNvSpPr txBox="1">
              <a:spLocks noChangeArrowheads="1"/>
            </p:cNvSpPr>
            <p:nvPr/>
          </p:nvSpPr>
          <p:spPr bwMode="auto">
            <a:xfrm>
              <a:off x="1569" y="1458"/>
              <a:ext cx="906" cy="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ES" sz="1400" b="1" dirty="0" smtClean="0">
                  <a:solidFill>
                    <a:srgbClr val="7030A0"/>
                  </a:solidFill>
                </a:rPr>
                <a:t>MEJORA</a:t>
              </a:r>
            </a:p>
            <a:p>
              <a:pPr algn="ctr" eaLnBrk="1" hangingPunct="1"/>
              <a:endParaRPr lang="es-ES" sz="1400" b="1" dirty="0">
                <a:solidFill>
                  <a:srgbClr val="7030A0"/>
                </a:solidFill>
              </a:endParaRPr>
            </a:p>
            <a:p>
              <a:pPr algn="ctr" eaLnBrk="1" hangingPunct="1"/>
              <a:endParaRPr lang="es-ES" sz="1400" b="1" dirty="0" smtClean="0">
                <a:solidFill>
                  <a:srgbClr val="7030A0"/>
                </a:solidFill>
              </a:endParaRPr>
            </a:p>
            <a:p>
              <a:pPr algn="ctr" eaLnBrk="1" hangingPunct="1"/>
              <a:endParaRPr lang="es-ES" sz="1400" b="1" dirty="0" smtClean="0">
                <a:solidFill>
                  <a:srgbClr val="7030A0"/>
                </a:solidFill>
              </a:endParaRPr>
            </a:p>
            <a:p>
              <a:pPr algn="ctr" eaLnBrk="1" hangingPunct="1"/>
              <a:r>
                <a:rPr lang="es-ES" sz="1400" b="1" dirty="0" smtClean="0">
                  <a:solidFill>
                    <a:srgbClr val="7030A0"/>
                  </a:solidFill>
                </a:rPr>
                <a:t>RENDIMIENTO</a:t>
              </a:r>
              <a:endParaRPr lang="es-ES_tradnl" sz="14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1691303" y="3121306"/>
            <a:ext cx="4461434" cy="2555875"/>
            <a:chOff x="815" y="1949"/>
            <a:chExt cx="2633" cy="1582"/>
          </a:xfrm>
        </p:grpSpPr>
        <p:sp>
          <p:nvSpPr>
            <p:cNvPr id="15378" name="Puzzle4"/>
            <p:cNvSpPr>
              <a:spLocks noEditPoints="1" noChangeArrowheads="1"/>
            </p:cNvSpPr>
            <p:nvPr/>
          </p:nvSpPr>
          <p:spPr bwMode="auto">
            <a:xfrm>
              <a:off x="2483" y="1949"/>
              <a:ext cx="965" cy="1582"/>
            </a:xfrm>
            <a:custGeom>
              <a:avLst/>
              <a:gdLst>
                <a:gd name="T0" fmla="*/ 17 w 21600"/>
                <a:gd name="T1" fmla="*/ 62 h 21600"/>
                <a:gd name="T2" fmla="*/ 1 w 21600"/>
                <a:gd name="T3" fmla="*/ 91 h 21600"/>
                <a:gd name="T4" fmla="*/ 23 w 21600"/>
                <a:gd name="T5" fmla="*/ 116 h 21600"/>
                <a:gd name="T6" fmla="*/ 42 w 21600"/>
                <a:gd name="T7" fmla="*/ 90 h 21600"/>
                <a:gd name="T8" fmla="*/ 28 w 21600"/>
                <a:gd name="T9" fmla="*/ 58 h 21600"/>
                <a:gd name="T10" fmla="*/ 42 w 21600"/>
                <a:gd name="T11" fmla="*/ 25 h 21600"/>
                <a:gd name="T12" fmla="*/ 22 w 21600"/>
                <a:gd name="T13" fmla="*/ 0 h 21600"/>
                <a:gd name="T14" fmla="*/ 1 w 21600"/>
                <a:gd name="T15" fmla="*/ 2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82 w 21600"/>
                <a:gd name="T25" fmla="*/ 5666 h 21600"/>
                <a:gd name="T26" fmla="*/ 20212 w 21600"/>
                <a:gd name="T27" fmla="*/ 1597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s-ES" sz="105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AFRONTAMIENTO</a:t>
              </a:r>
              <a:endParaRPr lang="es-ES" sz="10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79" name="Text Box 19"/>
            <p:cNvSpPr txBox="1">
              <a:spLocks noChangeArrowheads="1"/>
            </p:cNvSpPr>
            <p:nvPr/>
          </p:nvSpPr>
          <p:spPr bwMode="auto">
            <a:xfrm>
              <a:off x="815" y="2451"/>
              <a:ext cx="880" cy="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itchFamily="2" charset="2"/>
                <a:buNone/>
              </a:pPr>
              <a:r>
                <a:rPr lang="es-ES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MAYOR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itchFamily="2" charset="2"/>
                <a:buNone/>
              </a:pPr>
              <a:endParaRPr lang="es-E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itchFamily="2" charset="2"/>
                <a:buNone/>
              </a:pPr>
              <a:endParaRPr lang="es-E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itchFamily="2" charset="2"/>
                <a:buNone/>
              </a:pPr>
              <a:r>
                <a:rPr lang="es-ES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MOTIVACION</a:t>
              </a:r>
              <a:endParaRPr lang="es-E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eaLnBrk="1" hangingPunct="1"/>
              <a:endParaRPr lang="es-ES_tradnl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058813" y="2204864"/>
            <a:ext cx="2571750" cy="1497012"/>
            <a:chOff x="337" y="1392"/>
            <a:chExt cx="1620" cy="943"/>
          </a:xfrm>
        </p:grpSpPr>
        <p:sp>
          <p:nvSpPr>
            <p:cNvPr id="15386" name="Puzzle1"/>
            <p:cNvSpPr>
              <a:spLocks noEditPoints="1" noChangeArrowheads="1"/>
            </p:cNvSpPr>
            <p:nvPr/>
          </p:nvSpPr>
          <p:spPr bwMode="auto">
            <a:xfrm>
              <a:off x="337" y="1392"/>
              <a:ext cx="1620" cy="943"/>
            </a:xfrm>
            <a:custGeom>
              <a:avLst/>
              <a:gdLst>
                <a:gd name="T0" fmla="*/ 94 w 21600"/>
                <a:gd name="T1" fmla="*/ 40 h 21600"/>
                <a:gd name="T2" fmla="*/ 95 w 21600"/>
                <a:gd name="T3" fmla="*/ 1 h 21600"/>
                <a:gd name="T4" fmla="*/ 27 w 21600"/>
                <a:gd name="T5" fmla="*/ 2 h 21600"/>
                <a:gd name="T6" fmla="*/ 28 w 21600"/>
                <a:gd name="T7" fmla="*/ 40 h 21600"/>
                <a:gd name="T8" fmla="*/ 61 w 21600"/>
                <a:gd name="T9" fmla="*/ 25 h 21600"/>
                <a:gd name="T10" fmla="*/ 61 w 21600"/>
                <a:gd name="T11" fmla="*/ 17 h 21600"/>
                <a:gd name="T12" fmla="*/ 121 w 21600"/>
                <a:gd name="T13" fmla="*/ 19 h 21600"/>
                <a:gd name="T14" fmla="*/ 0 w 21600"/>
                <a:gd name="T15" fmla="*/ 19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0 w 21600"/>
                <a:gd name="T25" fmla="*/ 2565 h 21600"/>
                <a:gd name="T26" fmla="*/ 16133 w 21600"/>
                <a:gd name="T27" fmla="*/ 1956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99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87" name="Text Box 15"/>
            <p:cNvSpPr txBox="1">
              <a:spLocks noChangeArrowheads="1"/>
            </p:cNvSpPr>
            <p:nvPr/>
          </p:nvSpPr>
          <p:spPr bwMode="auto">
            <a:xfrm>
              <a:off x="517" y="1673"/>
              <a:ext cx="115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itchFamily="2" charset="2"/>
                <a:buNone/>
              </a:pPr>
              <a:r>
                <a:rPr lang="es-ES" sz="1600" b="1" dirty="0" smtClean="0">
                  <a:solidFill>
                    <a:srgbClr val="FFFF00"/>
                  </a:solidFill>
                </a:rPr>
                <a:t>PREVENCION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itchFamily="2" charset="2"/>
                <a:buNone/>
              </a:pPr>
              <a:r>
                <a:rPr lang="es-ES" sz="1600" b="1" dirty="0" smtClean="0">
                  <a:solidFill>
                    <a:srgbClr val="FFFF00"/>
                  </a:solidFill>
                </a:rPr>
                <a:t>PRIMARIA</a:t>
              </a:r>
              <a:endParaRPr lang="es-ES" sz="1600" b="1" dirty="0">
                <a:solidFill>
                  <a:srgbClr val="FFFF00"/>
                </a:solidFill>
              </a:endParaRPr>
            </a:p>
            <a:p>
              <a:pPr eaLnBrk="1" hangingPunct="1"/>
              <a:endParaRPr lang="es-ES_tradnl" sz="1600" b="1" dirty="0"/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5953397" y="1561207"/>
            <a:ext cx="1858963" cy="2155825"/>
            <a:chOff x="4411" y="1207"/>
            <a:chExt cx="1171" cy="1358"/>
          </a:xfrm>
        </p:grpSpPr>
        <p:sp>
          <p:nvSpPr>
            <p:cNvPr id="15372" name="Puzzle3"/>
            <p:cNvSpPr>
              <a:spLocks noEditPoints="1" noChangeArrowheads="1"/>
            </p:cNvSpPr>
            <p:nvPr/>
          </p:nvSpPr>
          <p:spPr bwMode="auto">
            <a:xfrm>
              <a:off x="4468" y="1207"/>
              <a:ext cx="1002" cy="1358"/>
            </a:xfrm>
            <a:custGeom>
              <a:avLst/>
              <a:gdLst>
                <a:gd name="T0" fmla="*/ 22 w 21600"/>
                <a:gd name="T1" fmla="*/ 62 h 21600"/>
                <a:gd name="T2" fmla="*/ 44 w 21600"/>
                <a:gd name="T3" fmla="*/ 83 h 21600"/>
                <a:gd name="T4" fmla="*/ 28 w 21600"/>
                <a:gd name="T5" fmla="*/ 55 h 21600"/>
                <a:gd name="T6" fmla="*/ 44 w 21600"/>
                <a:gd name="T7" fmla="*/ 28 h 21600"/>
                <a:gd name="T8" fmla="*/ 23 w 21600"/>
                <a:gd name="T9" fmla="*/ 0 h 21600"/>
                <a:gd name="T10" fmla="*/ 1 w 21600"/>
                <a:gd name="T11" fmla="*/ 27 h 21600"/>
                <a:gd name="T12" fmla="*/ 17 w 21600"/>
                <a:gd name="T13" fmla="*/ 53 h 21600"/>
                <a:gd name="T14" fmla="*/ 1 w 21600"/>
                <a:gd name="T15" fmla="*/ 83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3 w 21600"/>
                <a:gd name="T25" fmla="*/ 7714 h 21600"/>
                <a:gd name="T26" fmla="*/ 19143 w 21600"/>
                <a:gd name="T27" fmla="*/ 2023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73" name="Text Box 30"/>
            <p:cNvSpPr txBox="1">
              <a:spLocks noChangeArrowheads="1"/>
            </p:cNvSpPr>
            <p:nvPr/>
          </p:nvSpPr>
          <p:spPr bwMode="auto">
            <a:xfrm rot="1837216">
              <a:off x="4411" y="1883"/>
              <a:ext cx="117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s-MX" sz="1400" b="1" dirty="0" smtClean="0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</a:rPr>
                <a:t>AUTOCONCEPTO</a:t>
              </a:r>
              <a:endParaRPr lang="es-CL" sz="1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5580112" y="3140968"/>
            <a:ext cx="2540000" cy="1963738"/>
            <a:chOff x="3061" y="2251"/>
            <a:chExt cx="1600" cy="1237"/>
          </a:xfrm>
        </p:grpSpPr>
        <p:sp>
          <p:nvSpPr>
            <p:cNvPr id="15376" name="Puzzle2"/>
            <p:cNvSpPr>
              <a:spLocks noEditPoints="1" noChangeArrowheads="1"/>
            </p:cNvSpPr>
            <p:nvPr/>
          </p:nvSpPr>
          <p:spPr bwMode="auto">
            <a:xfrm>
              <a:off x="3061" y="2251"/>
              <a:ext cx="1600" cy="1237"/>
            </a:xfrm>
            <a:custGeom>
              <a:avLst/>
              <a:gdLst>
                <a:gd name="T0" fmla="*/ 0 w 21600"/>
                <a:gd name="T1" fmla="*/ 44 h 21600"/>
                <a:gd name="T2" fmla="*/ 23 w 21600"/>
                <a:gd name="T3" fmla="*/ 69 h 21600"/>
                <a:gd name="T4" fmla="*/ 57 w 21600"/>
                <a:gd name="T5" fmla="*/ 46 h 21600"/>
                <a:gd name="T6" fmla="*/ 92 w 21600"/>
                <a:gd name="T7" fmla="*/ 70 h 21600"/>
                <a:gd name="T8" fmla="*/ 119 w 21600"/>
                <a:gd name="T9" fmla="*/ 49 h 21600"/>
                <a:gd name="T10" fmla="*/ 93 w 21600"/>
                <a:gd name="T11" fmla="*/ 19 h 21600"/>
                <a:gd name="T12" fmla="*/ 59 w 21600"/>
                <a:gd name="T13" fmla="*/ 0 h 21600"/>
                <a:gd name="T14" fmla="*/ 23 w 21600"/>
                <a:gd name="T15" fmla="*/ 19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87 w 21600"/>
                <a:gd name="T25" fmla="*/ 6740 h 21600"/>
                <a:gd name="T26" fmla="*/ 16173 w 21600"/>
                <a:gd name="T27" fmla="*/ 20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77" name="Text Box 25"/>
            <p:cNvSpPr txBox="1">
              <a:spLocks noChangeArrowheads="1"/>
            </p:cNvSpPr>
            <p:nvPr/>
          </p:nvSpPr>
          <p:spPr bwMode="auto">
            <a:xfrm>
              <a:off x="3424" y="2674"/>
              <a:ext cx="11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s-ES_tradnl" sz="1600" b="1" dirty="0"/>
            </a:p>
          </p:txBody>
        </p: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3997326" y="2205038"/>
            <a:ext cx="2571750" cy="1497013"/>
            <a:chOff x="2110" y="1616"/>
            <a:chExt cx="1620" cy="943"/>
          </a:xfrm>
        </p:grpSpPr>
        <p:sp>
          <p:nvSpPr>
            <p:cNvPr id="15374" name="Puzzle1"/>
            <p:cNvSpPr>
              <a:spLocks noEditPoints="1" noChangeArrowheads="1"/>
            </p:cNvSpPr>
            <p:nvPr/>
          </p:nvSpPr>
          <p:spPr bwMode="auto">
            <a:xfrm>
              <a:off x="2110" y="1616"/>
              <a:ext cx="1620" cy="943"/>
            </a:xfrm>
            <a:custGeom>
              <a:avLst/>
              <a:gdLst>
                <a:gd name="T0" fmla="*/ 94 w 21600"/>
                <a:gd name="T1" fmla="*/ 40 h 21600"/>
                <a:gd name="T2" fmla="*/ 95 w 21600"/>
                <a:gd name="T3" fmla="*/ 1 h 21600"/>
                <a:gd name="T4" fmla="*/ 27 w 21600"/>
                <a:gd name="T5" fmla="*/ 2 h 21600"/>
                <a:gd name="T6" fmla="*/ 28 w 21600"/>
                <a:gd name="T7" fmla="*/ 40 h 21600"/>
                <a:gd name="T8" fmla="*/ 61 w 21600"/>
                <a:gd name="T9" fmla="*/ 25 h 21600"/>
                <a:gd name="T10" fmla="*/ 61 w 21600"/>
                <a:gd name="T11" fmla="*/ 17 h 21600"/>
                <a:gd name="T12" fmla="*/ 121 w 21600"/>
                <a:gd name="T13" fmla="*/ 19 h 21600"/>
                <a:gd name="T14" fmla="*/ 0 w 21600"/>
                <a:gd name="T15" fmla="*/ 19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0 w 21600"/>
                <a:gd name="T25" fmla="*/ 2565 h 21600"/>
                <a:gd name="T26" fmla="*/ 16133 w 21600"/>
                <a:gd name="T27" fmla="*/ 1956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75" name="Text Box 29"/>
            <p:cNvSpPr txBox="1">
              <a:spLocks noChangeArrowheads="1"/>
            </p:cNvSpPr>
            <p:nvPr/>
          </p:nvSpPr>
          <p:spPr bwMode="auto">
            <a:xfrm>
              <a:off x="2427" y="1933"/>
              <a:ext cx="103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MX" sz="1400" b="1" dirty="0" smtClean="0">
                  <a:ln>
                    <a:solidFill>
                      <a:schemeClr val="tx1"/>
                    </a:solidFill>
                  </a:ln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MEJORA COMUNICACION</a:t>
              </a:r>
              <a:endParaRPr lang="es-CL" sz="14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5399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withGroup">
                            <p:stCondLst>
                              <p:cond delay="55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inteligencia_emocional-2_ez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773238"/>
            <a:ext cx="3814762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95288" y="648167"/>
            <a:ext cx="2663825" cy="1938992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s-ES" sz="2000" dirty="0">
                <a:solidFill>
                  <a:srgbClr val="FF0066"/>
                </a:solidFill>
              </a:rPr>
              <a:t>¿Por qué </a:t>
            </a:r>
            <a:r>
              <a:rPr lang="es-ES" sz="2000" dirty="0" smtClean="0">
                <a:solidFill>
                  <a:srgbClr val="FF0066"/>
                </a:solidFill>
              </a:rPr>
              <a:t>ocurre que, alumnos/as con C.I. normalizado, fracasan en cuestiones de convivencia y éxito personal? </a:t>
            </a:r>
            <a:endParaRPr lang="es-ES" sz="2000" dirty="0">
              <a:solidFill>
                <a:srgbClr val="FF0066"/>
              </a:solidFill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839494" y="332656"/>
            <a:ext cx="4195762" cy="1631216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sz="2000" dirty="0">
                <a:solidFill>
                  <a:srgbClr val="FF6600"/>
                </a:solidFill>
              </a:rPr>
              <a:t>¿Por qué algunas personas </a:t>
            </a:r>
            <a:r>
              <a:rPr lang="es-CL" sz="2000" dirty="0" smtClean="0">
                <a:solidFill>
                  <a:srgbClr val="FF6600"/>
                </a:solidFill>
              </a:rPr>
              <a:t>con formación académica mínima, muestran aptitudes para desenvolverse en la sociedad e, incluso, recibir aprobación social ? </a:t>
            </a:r>
            <a:endParaRPr lang="es-CL" sz="2000" dirty="0">
              <a:solidFill>
                <a:srgbClr val="FF6600"/>
              </a:solidFill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940152" y="2781300"/>
            <a:ext cx="3203848" cy="1938992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sz="2000" dirty="0">
                <a:solidFill>
                  <a:schemeClr val="bg1"/>
                </a:solidFill>
              </a:rPr>
              <a:t>¿Por qué unos son más capaces que otros para enfrentar contratiempos, superar obstáculos y ver las dificultades bajo una </a:t>
            </a:r>
            <a:endParaRPr lang="es-CL" sz="20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s-CL" sz="2000" dirty="0" smtClean="0">
                <a:solidFill>
                  <a:schemeClr val="bg1"/>
                </a:solidFill>
              </a:rPr>
              <a:t>“ óptica distinta “? 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79512" y="5301208"/>
            <a:ext cx="4413250" cy="1631216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sz="2000" dirty="0">
                <a:solidFill>
                  <a:srgbClr val="FFFF00"/>
                </a:solidFill>
              </a:rPr>
              <a:t>¿Por qué muchas veces altos </a:t>
            </a:r>
            <a:r>
              <a:rPr lang="es-CL" sz="2000" dirty="0" smtClean="0">
                <a:solidFill>
                  <a:srgbClr val="FFFF00"/>
                </a:solidFill>
              </a:rPr>
              <a:t>ejecutivos o dirigentes o líderes, </a:t>
            </a:r>
            <a:r>
              <a:rPr lang="es-CL" sz="2000" dirty="0">
                <a:solidFill>
                  <a:srgbClr val="FFFF00"/>
                </a:solidFill>
              </a:rPr>
              <a:t>expertos en sus temas,  </a:t>
            </a:r>
            <a:r>
              <a:rPr lang="es-CL" sz="2000" dirty="0" smtClean="0">
                <a:solidFill>
                  <a:srgbClr val="FFFF00"/>
                </a:solidFill>
              </a:rPr>
              <a:t>desperdician sus aptitudes, por culpa de sus actitudes? </a:t>
            </a:r>
            <a:endParaRPr lang="es-CL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634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55" grpId="0" animBg="1"/>
      <p:bldP spid="2056" grpId="0" animBg="1"/>
      <p:bldP spid="20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4" name="AutoShape 8" descr="C:\Documents and Settings\Arco Iris\Escritorio\Images_Teoría_PASS\A.Emoción\20x10 (3).jpg"/>
          <p:cNvSpPr>
            <a:spLocks noChangeArrowheads="1"/>
          </p:cNvSpPr>
          <p:nvPr/>
        </p:nvSpPr>
        <p:spPr bwMode="auto">
          <a:xfrm>
            <a:off x="304800" y="762000"/>
            <a:ext cx="8534400" cy="4572000"/>
          </a:xfrm>
          <a:prstGeom prst="roundRect">
            <a:avLst>
              <a:gd name="adj" fmla="val 3949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 w="38100" cmpd="dbl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66FF99"/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142346" name="Text Box 10"/>
          <p:cNvSpPr txBox="1">
            <a:spLocks noChangeArrowheads="1"/>
          </p:cNvSpPr>
          <p:nvPr/>
        </p:nvSpPr>
        <p:spPr bwMode="auto">
          <a:xfrm>
            <a:off x="6019800" y="6294438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33CCFF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buFont typeface="Wingdings" pitchFamily="2" charset="2"/>
              <a:buNone/>
            </a:pPr>
            <a:r>
              <a:rPr lang="es-ES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El Principito, de Saint Exupéry.</a:t>
            </a:r>
            <a:r>
              <a:rPr lang="es-ES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142348" name="Text Box 12"/>
          <p:cNvSpPr txBox="1">
            <a:spLocks noChangeArrowheads="1"/>
          </p:cNvSpPr>
          <p:nvPr/>
        </p:nvSpPr>
        <p:spPr bwMode="auto">
          <a:xfrm>
            <a:off x="1600200" y="5562600"/>
            <a:ext cx="7391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33CCFF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s-ES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He aquí mi secreto. Es muy simple: no se ve bien sino con el corazón. Lo esencial es invisible a los ojos.</a:t>
            </a:r>
          </a:p>
        </p:txBody>
      </p:sp>
    </p:spTree>
    <p:extLst>
      <p:ext uri="{BB962C8B-B14F-4D97-AF65-F5344CB8AC3E}">
        <p14:creationId xmlns:p14="http://schemas.microsoft.com/office/powerpoint/2010/main" xmlns="" val="3823804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4" grpId="0" animBg="1"/>
      <p:bldP spid="142346" grpId="0" autoUpdateAnimBg="0"/>
      <p:bldP spid="14234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CuadroTexto"/>
          <p:cNvSpPr txBox="1">
            <a:spLocks noChangeArrowheads="1"/>
          </p:cNvSpPr>
          <p:nvPr/>
        </p:nvSpPr>
        <p:spPr bwMode="auto">
          <a:xfrm>
            <a:off x="251520" y="260648"/>
            <a:ext cx="8496622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¿ </a:t>
            </a:r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INTELIGENCIA ESTÁ … PARA ETIQUETAR A LAS PERSONAS … O PARA PROMOVER SU DESARROLLO </a:t>
            </a:r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es-E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0825" y="1196975"/>
            <a:ext cx="8497888" cy="67403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ヒラギノ角ゴ Pro W3" pitchFamily="80" charset="-128"/>
                <a:cs typeface="+mn-cs"/>
              </a:rPr>
              <a:t> </a:t>
            </a:r>
            <a:r>
              <a:rPr lang="es-ES" sz="2800" b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ヒラギノ角ゴ Pro W3" pitchFamily="80" charset="-128"/>
                <a:cs typeface="+mn-cs"/>
              </a:rPr>
              <a:t>Inteligencia </a:t>
            </a:r>
            <a:r>
              <a:rPr lang="es-ES" sz="2800" b="1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ヒラギノ角ゴ Pro W3" pitchFamily="80" charset="-128"/>
                <a:cs typeface="+mn-cs"/>
              </a:rPr>
              <a:t>Académica o Práctica?</a:t>
            </a:r>
          </a:p>
          <a:p>
            <a:pPr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ES" sz="2000" b="1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ヒラギノ角ゴ Pro W3" pitchFamily="80" charset="-128"/>
              </a:rPr>
              <a:t>¿Genética o adquirida?</a:t>
            </a:r>
          </a:p>
          <a:p>
            <a:pPr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s-ES" sz="2000" b="1" dirty="0">
              <a:solidFill>
                <a:schemeClr val="bg2">
                  <a:lumMod val="50000"/>
                </a:schemeClr>
              </a:solidFill>
              <a:latin typeface="Arial" charset="0"/>
              <a:ea typeface="ヒラギノ角ゴ Pro W3" pitchFamily="80" charset="-128"/>
              <a:cs typeface="+mn-cs"/>
            </a:endParaRP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s-ES" b="1" dirty="0" smtClean="0">
                <a:solidFill>
                  <a:srgbClr val="FFFF00"/>
                </a:solidFill>
                <a:latin typeface="Arial" charset="0"/>
                <a:ea typeface="ヒラギノ角ゴ Pro W3" pitchFamily="80" charset="-128"/>
                <a:cs typeface="+mn-cs"/>
              </a:rPr>
              <a:t> </a:t>
            </a:r>
            <a:r>
              <a:rPr lang="es-ES" sz="2800" b="1" dirty="0" smtClean="0">
                <a:solidFill>
                  <a:srgbClr val="FFFF00"/>
                </a:solidFill>
                <a:latin typeface="Arial" charset="0"/>
                <a:ea typeface="ヒラギノ角ゴ Pro W3" pitchFamily="80" charset="-128"/>
                <a:cs typeface="+mn-cs"/>
              </a:rPr>
              <a:t>Una inteligencia o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s-ES" sz="2800" b="1" dirty="0" smtClean="0">
                <a:solidFill>
                  <a:srgbClr val="FFFF00"/>
                </a:solidFill>
                <a:latin typeface="Arial" charset="0"/>
                <a:ea typeface="ヒラギノ角ゴ Pro W3" pitchFamily="80" charset="-128"/>
                <a:cs typeface="+mn-cs"/>
              </a:rPr>
              <a:t> </a:t>
            </a:r>
            <a:r>
              <a:rPr lang="es-ES" sz="2800" b="1" dirty="0" smtClean="0">
                <a:solidFill>
                  <a:srgbClr val="FFFF00"/>
                </a:solidFill>
                <a:latin typeface="Arial" charset="0"/>
                <a:ea typeface="ヒラギノ角ゴ Pro W3" pitchFamily="80" charset="-128"/>
              </a:rPr>
              <a:t>m</a:t>
            </a:r>
            <a:r>
              <a:rPr lang="es-ES" sz="2800" b="1" dirty="0" smtClean="0">
                <a:solidFill>
                  <a:srgbClr val="FFFF00"/>
                </a:solidFill>
                <a:latin typeface="Arial" charset="0"/>
                <a:ea typeface="ヒラギノ角ゴ Pro W3" pitchFamily="80" charset="-128"/>
                <a:cs typeface="+mn-cs"/>
              </a:rPr>
              <a:t>últiples inteligencias ?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s-ES" b="1" dirty="0" smtClean="0">
                <a:solidFill>
                  <a:srgbClr val="FFFF00"/>
                </a:solidFill>
                <a:latin typeface="Arial" charset="0"/>
                <a:ea typeface="ヒラギノ角ゴ Pro W3" pitchFamily="80" charset="-128"/>
              </a:rPr>
              <a:t>( perspectiva molar o molecular )</a:t>
            </a:r>
            <a:endParaRPr lang="es-ES" b="1" dirty="0">
              <a:solidFill>
                <a:srgbClr val="FFFF00"/>
              </a:solidFill>
              <a:latin typeface="Arial" charset="0"/>
              <a:ea typeface="ヒラギノ角ゴ Pro W3" pitchFamily="80" charset="-128"/>
              <a:cs typeface="+mn-cs"/>
            </a:endParaRPr>
          </a:p>
          <a:p>
            <a:pPr eaLnBrk="0" hangingPunct="0">
              <a:lnSpc>
                <a:spcPct val="200000"/>
              </a:lnSpc>
              <a:defRPr/>
            </a:pPr>
            <a:endParaRPr lang="es-ES" b="1" dirty="0">
              <a:solidFill>
                <a:schemeClr val="accent3">
                  <a:lumMod val="75000"/>
                </a:schemeClr>
              </a:solidFill>
              <a:latin typeface="Arial" charset="0"/>
              <a:ea typeface="ヒラギノ角ゴ Pro W3" pitchFamily="80" charset="-128"/>
              <a:cs typeface="+mn-cs"/>
            </a:endParaRPr>
          </a:p>
          <a:p>
            <a:pPr eaLnBrk="0" hangingPunct="0"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es-ES" b="1" dirty="0">
                <a:solidFill>
                  <a:srgbClr val="FF0000"/>
                </a:solidFill>
                <a:latin typeface="Arial" charset="0"/>
                <a:ea typeface="ヒラギノ角ゴ Pro W3" pitchFamily="80" charset="-128"/>
                <a:cs typeface="+mn-cs"/>
              </a:rPr>
              <a:t> </a:t>
            </a:r>
            <a:r>
              <a:rPr lang="es-ES" sz="2800" b="1" dirty="0">
                <a:solidFill>
                  <a:srgbClr val="FF0000"/>
                </a:solidFill>
                <a:latin typeface="Arial" charset="0"/>
                <a:ea typeface="ヒラギノ角ゴ Pro W3" pitchFamily="80" charset="-128"/>
                <a:cs typeface="+mn-cs"/>
              </a:rPr>
              <a:t>Inteligencia </a:t>
            </a:r>
            <a:r>
              <a:rPr lang="es-ES" sz="2800" b="1" dirty="0" smtClean="0">
                <a:solidFill>
                  <a:srgbClr val="FF0000"/>
                </a:solidFill>
                <a:latin typeface="Arial" charset="0"/>
                <a:ea typeface="ヒラギノ角ゴ Pro W3" pitchFamily="80" charset="-128"/>
                <a:cs typeface="+mn-cs"/>
              </a:rPr>
              <a:t>Emocional =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s-ES" b="1" dirty="0" smtClean="0">
                <a:solidFill>
                  <a:srgbClr val="FF0000"/>
                </a:solidFill>
                <a:latin typeface="Arial" charset="0"/>
                <a:ea typeface="ヒラギノ角ゴ Pro W3" pitchFamily="80" charset="-128"/>
              </a:rPr>
              <a:t>Un constructo integrador de  inteligencia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s-ES" b="1" dirty="0" smtClean="0">
                <a:solidFill>
                  <a:srgbClr val="FF0000"/>
                </a:solidFill>
                <a:latin typeface="Arial" charset="0"/>
                <a:ea typeface="ヒラギノ角ゴ Pro W3" pitchFamily="80" charset="-128"/>
                <a:cs typeface="+mn-cs"/>
              </a:rPr>
              <a:t>Y   personalidad </a:t>
            </a:r>
            <a:endParaRPr lang="es-ES" b="1" dirty="0">
              <a:solidFill>
                <a:srgbClr val="FF0000"/>
              </a:solidFill>
              <a:latin typeface="Arial" charset="0"/>
              <a:ea typeface="ヒラギノ角ゴ Pro W3" pitchFamily="80" charset="-128"/>
              <a:cs typeface="+mn-cs"/>
            </a:endParaRPr>
          </a:p>
          <a:p>
            <a:pPr eaLnBrk="0" hangingPunct="0">
              <a:defRPr/>
            </a:pPr>
            <a:endParaRPr lang="es-ES" b="1" dirty="0">
              <a:solidFill>
                <a:schemeClr val="bg2">
                  <a:lumMod val="50000"/>
                </a:schemeClr>
              </a:solidFill>
              <a:latin typeface="Arial" charset="0"/>
              <a:ea typeface="ヒラギノ角ゴ Pro W3" pitchFamily="80" charset="-128"/>
              <a:cs typeface="+mn-cs"/>
            </a:endParaRPr>
          </a:p>
          <a:p>
            <a:pPr eaLnBrk="0" hangingPunct="0">
              <a:defRPr/>
            </a:pPr>
            <a:endParaRPr lang="es-ES" b="1" dirty="0">
              <a:solidFill>
                <a:schemeClr val="bg2">
                  <a:lumMod val="50000"/>
                </a:schemeClr>
              </a:solidFill>
              <a:latin typeface="Arial" charset="0"/>
              <a:ea typeface="ヒラギノ角ゴ Pro W3" pitchFamily="80" charset="-128"/>
              <a:cs typeface="+mn-cs"/>
            </a:endParaRPr>
          </a:p>
          <a:p>
            <a:pPr eaLnBrk="0" hangingPunct="0">
              <a:defRPr/>
            </a:pPr>
            <a:endParaRPr lang="es-ES" b="1" dirty="0">
              <a:solidFill>
                <a:schemeClr val="bg2">
                  <a:lumMod val="50000"/>
                </a:schemeClr>
              </a:solidFill>
              <a:latin typeface="Arial" charset="0"/>
              <a:ea typeface="ヒラギノ角ゴ Pro W3" pitchFamily="80" charset="-128"/>
              <a:cs typeface="+mn-cs"/>
            </a:endParaRPr>
          </a:p>
          <a:p>
            <a:pPr eaLnBrk="0" hangingPunct="0">
              <a:defRPr/>
            </a:pPr>
            <a:endParaRPr lang="es-ES" dirty="0">
              <a:latin typeface="Arial" charset="0"/>
              <a:ea typeface="ヒラギノ角ゴ Pro W3" pitchFamily="80" charset="-128"/>
              <a:cs typeface="+mn-cs"/>
            </a:endParaRPr>
          </a:p>
        </p:txBody>
      </p:sp>
      <p:pic>
        <p:nvPicPr>
          <p:cNvPr id="27651" name="Picture 3" descr="N:\liverpool\imagenes\El Castillo-Eso-aulas 03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764704"/>
            <a:ext cx="1822778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7652" name="Picture 4" descr="N:\liverpool\imagenes\IMG_78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49939">
            <a:off x="4604937" y="1887256"/>
            <a:ext cx="1727215" cy="259284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3320" name="Picture 8" descr="G:\liverpool\imagenes\IMG_75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581128"/>
            <a:ext cx="2934072" cy="19560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228957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2" name="Text Box 4"/>
          <p:cNvSpPr txBox="1">
            <a:spLocks noChangeArrowheads="1"/>
          </p:cNvSpPr>
          <p:nvPr/>
        </p:nvSpPr>
        <p:spPr bwMode="auto">
          <a:xfrm>
            <a:off x="533400" y="84138"/>
            <a:ext cx="2330450" cy="4572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CCFF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Introducción, 1</a:t>
            </a:r>
          </a:p>
        </p:txBody>
      </p:sp>
      <p:sp>
        <p:nvSpPr>
          <p:cNvPr id="421895" name="AutoShape 7" descr="C:\Documents and Settings\Arco Iris\Escritorio\Images_Teoría_PASS\cerebro\mind_magic (44).jpg"/>
          <p:cNvSpPr>
            <a:spLocks noChangeArrowheads="1"/>
          </p:cNvSpPr>
          <p:nvPr/>
        </p:nvSpPr>
        <p:spPr bwMode="auto">
          <a:xfrm>
            <a:off x="4953000" y="914400"/>
            <a:ext cx="3886200" cy="5638800"/>
          </a:xfrm>
          <a:prstGeom prst="roundRect">
            <a:avLst>
              <a:gd name="adj" fmla="val 431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 w="38100" cmpd="dbl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66FF99"/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421896" name="Text Box 8"/>
          <p:cNvSpPr txBox="1">
            <a:spLocks noChangeArrowheads="1"/>
          </p:cNvSpPr>
          <p:nvPr/>
        </p:nvSpPr>
        <p:spPr bwMode="auto">
          <a:xfrm>
            <a:off x="304800" y="838200"/>
            <a:ext cx="4648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33CCFF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s-ES" sz="18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 </a:t>
            </a:r>
            <a:r>
              <a:rPr lang="es-ES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Durante los últimos años la Neurocien-cia nos ha mostrado nuevos mapas de la mente.</a:t>
            </a:r>
          </a:p>
        </p:txBody>
      </p:sp>
      <p:sp>
        <p:nvSpPr>
          <p:cNvPr id="421897" name="AutoShape 9" descr="C:\Documents and Settings\Arco Iris\Escritorio\Images_Teoría_PASS\cerebro\mujerteamo.gif"/>
          <p:cNvSpPr>
            <a:spLocks noChangeArrowheads="1"/>
          </p:cNvSpPr>
          <p:nvPr/>
        </p:nvSpPr>
        <p:spPr bwMode="auto">
          <a:xfrm>
            <a:off x="304800" y="1981200"/>
            <a:ext cx="4419600" cy="4572000"/>
          </a:xfrm>
          <a:prstGeom prst="roundRect">
            <a:avLst>
              <a:gd name="adj" fmla="val 4310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38100" cmpd="dbl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66FF99"/>
            </a:outerShdw>
          </a:effec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59108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21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2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21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2" grpId="0" autoUpdateAnimBg="0"/>
      <p:bldP spid="421895" grpId="0" animBg="1"/>
      <p:bldP spid="421896" grpId="0" autoUpdateAnimBg="0"/>
      <p:bldP spid="4218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514350" y="0"/>
            <a:ext cx="8629650" cy="680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defRPr/>
            </a:pPr>
            <a:endParaRPr lang="es-ES_tradnl" dirty="0">
              <a:solidFill>
                <a:srgbClr val="FF6D22"/>
              </a:solidFill>
              <a:latin typeface="FagoCoRegularLf-Roman" pitchFamily="80" charset="0"/>
              <a:ea typeface="ヒラギノ角ゴ Pro W3" pitchFamily="80" charset="-128"/>
              <a:cs typeface="+mn-cs"/>
            </a:endParaRPr>
          </a:p>
          <a:p>
            <a:pPr marL="457200" indent="-457200" eaLnBrk="0" hangingPunct="0">
              <a:defRPr/>
            </a:pPr>
            <a:endParaRPr lang="es-ES_tradnl" dirty="0">
              <a:solidFill>
                <a:srgbClr val="FF6D22"/>
              </a:solidFill>
              <a:latin typeface="FagoCoRegularLf-Roman" pitchFamily="80" charset="0"/>
              <a:ea typeface="ヒラギノ角ゴ Pro W3" pitchFamily="80" charset="-128"/>
              <a:cs typeface="+mn-cs"/>
            </a:endParaRPr>
          </a:p>
          <a:p>
            <a:pPr marL="457200" indent="-457200" eaLnBrk="0" hangingPunct="0">
              <a:defRPr/>
            </a:pPr>
            <a:endParaRPr lang="es-ES_tradnl" dirty="0">
              <a:solidFill>
                <a:srgbClr val="FF6D22"/>
              </a:solidFill>
              <a:ea typeface="ヒラギノ角ゴ Pro W3" pitchFamily="80" charset="-128"/>
              <a:cs typeface="Arial" pitchFamily="34" charset="0"/>
            </a:endParaRPr>
          </a:p>
          <a:p>
            <a:pPr marL="457200" indent="-457200" eaLnBrk="0" hangingPunct="0">
              <a:defRPr/>
            </a:pPr>
            <a:endParaRPr lang="es-ES_tradnl" dirty="0">
              <a:solidFill>
                <a:srgbClr val="FF6D22"/>
              </a:solidFill>
              <a:latin typeface="FagoCoRegularLf-Roman" pitchFamily="80" charset="0"/>
              <a:ea typeface="ヒラギノ角ゴ Pro W3" pitchFamily="80" charset="-128"/>
              <a:cs typeface="+mn-cs"/>
            </a:endParaRPr>
          </a:p>
          <a:p>
            <a:pPr eaLnBrk="0" hangingPunct="0">
              <a:defRPr/>
            </a:pPr>
            <a:endParaRPr lang="es-ES_tradnl" sz="4000" dirty="0">
              <a:solidFill>
                <a:srgbClr val="FF6D22"/>
              </a:solidFill>
              <a:latin typeface="FagoCoRegularLf-Roman" pitchFamily="80" charset="0"/>
              <a:ea typeface="ヒラギノ角ゴ Pro W3" pitchFamily="80" charset="-128"/>
              <a:cs typeface="+mn-cs"/>
            </a:endParaRPr>
          </a:p>
          <a:p>
            <a:pPr eaLnBrk="0" hangingPunct="0">
              <a:defRPr/>
            </a:pPr>
            <a:endParaRPr lang="es-ES_tradnl" sz="30000" dirty="0">
              <a:solidFill>
                <a:srgbClr val="21076A"/>
              </a:solidFill>
              <a:latin typeface="FarnhamText-Regular" pitchFamily="80" charset="0"/>
              <a:ea typeface="ヒラギノ角ゴ Pro W3" pitchFamily="80" charset="-128"/>
              <a:cs typeface="+mn-cs"/>
            </a:endParaRPr>
          </a:p>
        </p:txBody>
      </p:sp>
      <p:sp>
        <p:nvSpPr>
          <p:cNvPr id="10243" name="4 Rectángulo"/>
          <p:cNvSpPr>
            <a:spLocks noChangeArrowheads="1"/>
          </p:cNvSpPr>
          <p:nvPr/>
        </p:nvSpPr>
        <p:spPr bwMode="auto">
          <a:xfrm>
            <a:off x="3022600" y="1844675"/>
            <a:ext cx="6121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Ø"/>
              <a:defRPr/>
            </a:pPr>
            <a:endParaRPr lang="es-ES" sz="2000" dirty="0">
              <a:latin typeface="Arial" charset="0"/>
              <a:ea typeface="ヒラギノ角ゴ Pro W3" pitchFamily="80" charset="-128"/>
              <a:cs typeface="Arial" charset="0"/>
            </a:endParaRPr>
          </a:p>
          <a:p>
            <a:pPr eaLnBrk="0" hangingPunct="0">
              <a:buFontTx/>
              <a:buBlip>
                <a:blip r:embed="rId2"/>
              </a:buBlip>
              <a:defRPr/>
            </a:pPr>
            <a:endParaRPr lang="es-ES" sz="2000" dirty="0">
              <a:latin typeface="Arial" charset="0"/>
              <a:ea typeface="ヒラギノ角ゴ Pro W3" pitchFamily="80" charset="-128"/>
              <a:cs typeface="Arial" charset="0"/>
            </a:endParaRPr>
          </a:p>
          <a:p>
            <a:pPr eaLnBrk="0" hangingPunct="0">
              <a:buFontTx/>
              <a:buBlip>
                <a:blip r:embed="rId2"/>
              </a:buBlip>
              <a:defRPr/>
            </a:pPr>
            <a:r>
              <a:rPr lang="es-ES" b="1" i="1" dirty="0">
                <a:solidFill>
                  <a:srgbClr val="002060"/>
                </a:solidFill>
                <a:latin typeface="Arial" charset="0"/>
                <a:ea typeface="ヒラギノ角ゴ Pro W3" pitchFamily="80" charset="-128"/>
                <a:cs typeface="Arial" charset="0"/>
              </a:rPr>
              <a:t>Cerebro que piensa</a:t>
            </a:r>
            <a:r>
              <a:rPr lang="es-ES" i="1" dirty="0">
                <a:latin typeface="Arial" charset="0"/>
                <a:ea typeface="ヒラギノ角ゴ Pro W3" pitchFamily="80" charset="-128"/>
                <a:cs typeface="Arial" charset="0"/>
              </a:rPr>
              <a:t>: </a:t>
            </a:r>
            <a:r>
              <a:rPr lang="es-ES" i="1" dirty="0" err="1">
                <a:latin typeface="Arial" charset="0"/>
                <a:ea typeface="ヒラギノ角ゴ Pro W3" pitchFamily="80" charset="-128"/>
                <a:cs typeface="Arial" charset="0"/>
              </a:rPr>
              <a:t>neocórtex</a:t>
            </a:r>
            <a:r>
              <a:rPr lang="es-ES" i="1" dirty="0">
                <a:latin typeface="Arial" charset="0"/>
                <a:ea typeface="ヒラギノ角ゴ Pro W3" pitchFamily="80" charset="-128"/>
                <a:cs typeface="Arial" charset="0"/>
              </a:rPr>
              <a:t> (cerebro racional). </a:t>
            </a:r>
          </a:p>
          <a:p>
            <a:pPr eaLnBrk="0" hangingPunct="0">
              <a:buFontTx/>
              <a:buBlip>
                <a:blip r:embed="rId2"/>
              </a:buBlip>
              <a:defRPr/>
            </a:pPr>
            <a:endParaRPr lang="es-ES" i="1" dirty="0">
              <a:latin typeface="Arial" charset="0"/>
              <a:ea typeface="ヒラギノ角ゴ Pro W3" pitchFamily="80" charset="-128"/>
              <a:cs typeface="Arial" charset="0"/>
            </a:endParaRPr>
          </a:p>
          <a:p>
            <a:pPr eaLnBrk="0" hangingPunct="0">
              <a:buFontTx/>
              <a:buBlip>
                <a:blip r:embed="rId2"/>
              </a:buBlip>
              <a:defRPr/>
            </a:pPr>
            <a:r>
              <a:rPr lang="es-ES" sz="2000" dirty="0">
                <a:latin typeface="Arial" charset="0"/>
                <a:ea typeface="ヒラギノ角ゴ Pro W3" pitchFamily="80" charset="-128"/>
                <a:cs typeface="Arial" charset="0"/>
              </a:rPr>
              <a:t> 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Arial" charset="0"/>
                <a:ea typeface="ヒラギノ角ゴ Pro W3" pitchFamily="80" charset="-128"/>
                <a:cs typeface="Arial" charset="0"/>
              </a:rPr>
              <a:t>Cerebro que siente</a:t>
            </a:r>
            <a:r>
              <a:rPr lang="es-ES" dirty="0">
                <a:latin typeface="Arial" charset="0"/>
                <a:ea typeface="ヒラギノ角ゴ Pro W3" pitchFamily="80" charset="-128"/>
                <a:cs typeface="Arial" charset="0"/>
              </a:rPr>
              <a:t>: sistema límbico </a:t>
            </a:r>
            <a:r>
              <a:rPr lang="es-ES" i="1" dirty="0">
                <a:latin typeface="Arial" charset="0"/>
                <a:ea typeface="ヒラギノ角ゴ Pro W3" pitchFamily="80" charset="-128"/>
                <a:cs typeface="Arial" charset="0"/>
              </a:rPr>
              <a:t>(cerebro emocional).</a:t>
            </a:r>
          </a:p>
          <a:p>
            <a:pPr eaLnBrk="0" hangingPunct="0">
              <a:buFontTx/>
              <a:buBlip>
                <a:blip r:embed="rId2"/>
              </a:buBlip>
              <a:defRPr/>
            </a:pPr>
            <a:endParaRPr lang="es-ES" b="1" dirty="0">
              <a:solidFill>
                <a:srgbClr val="FF0000"/>
              </a:solidFill>
              <a:latin typeface="Arial" charset="0"/>
              <a:ea typeface="ヒラギノ角ゴ Pro W3" pitchFamily="80" charset="-128"/>
              <a:cs typeface="Arial" charset="0"/>
            </a:endParaRPr>
          </a:p>
          <a:p>
            <a:pPr eaLnBrk="0" hangingPunct="0">
              <a:buFontTx/>
              <a:buBlip>
                <a:blip r:embed="rId2"/>
              </a:buBlip>
              <a:defRPr/>
            </a:pPr>
            <a:r>
              <a:rPr lang="es-ES" b="1" dirty="0">
                <a:solidFill>
                  <a:srgbClr val="FF0000"/>
                </a:solidFill>
                <a:latin typeface="Arial" charset="0"/>
                <a:ea typeface="ヒラギノ角ゴ Pro W3" pitchFamily="80" charset="-128"/>
                <a:cs typeface="Arial" charset="0"/>
              </a:rPr>
              <a:t> Cerebro que </a:t>
            </a:r>
            <a:r>
              <a:rPr lang="es-ES" b="1" dirty="0" smtClean="0">
                <a:solidFill>
                  <a:srgbClr val="FF0000"/>
                </a:solidFill>
                <a:latin typeface="Arial" charset="0"/>
                <a:ea typeface="ヒラギノ角ゴ Pro W3" pitchFamily="80" charset="-128"/>
                <a:cs typeface="Arial" charset="0"/>
              </a:rPr>
              <a:t>reacciona</a:t>
            </a:r>
            <a:r>
              <a:rPr lang="es-ES" dirty="0" smtClean="0">
                <a:latin typeface="Arial" charset="0"/>
                <a:ea typeface="ヒラギノ角ゴ Pro W3" pitchFamily="80" charset="-128"/>
                <a:cs typeface="Arial" charset="0"/>
              </a:rPr>
              <a:t>: </a:t>
            </a:r>
            <a:r>
              <a:rPr lang="es-ES" dirty="0">
                <a:latin typeface="Arial" charset="0"/>
                <a:ea typeface="ヒラギノ角ゴ Pro W3" pitchFamily="80" charset="-128"/>
                <a:cs typeface="Arial" charset="0"/>
              </a:rPr>
              <a:t>tronco cerebral </a:t>
            </a:r>
            <a:r>
              <a:rPr lang="es-ES" i="1" dirty="0">
                <a:latin typeface="Arial" charset="0"/>
                <a:ea typeface="ヒラギノ角ゴ Pro W3" pitchFamily="80" charset="-128"/>
                <a:cs typeface="Arial" charset="0"/>
              </a:rPr>
              <a:t>(cerebro “animal</a:t>
            </a:r>
            <a:r>
              <a:rPr lang="es-ES" i="1" dirty="0" smtClean="0">
                <a:latin typeface="Arial" charset="0"/>
                <a:ea typeface="ヒラギノ角ゴ Pro W3" pitchFamily="80" charset="-128"/>
                <a:cs typeface="Arial" charset="0"/>
              </a:rPr>
              <a:t>”  La formación reticular ) .</a:t>
            </a:r>
            <a:endParaRPr lang="es-ES" i="1" dirty="0">
              <a:latin typeface="Arial" charset="0"/>
              <a:ea typeface="ヒラギノ角ゴ Pro W3" pitchFamily="80" charset="-128"/>
              <a:cs typeface="Arial" charset="0"/>
            </a:endParaRPr>
          </a:p>
          <a:p>
            <a:pPr eaLnBrk="0" hangingPunct="0">
              <a:buFontTx/>
              <a:buBlip>
                <a:blip r:embed="rId2"/>
              </a:buBlip>
              <a:defRPr/>
            </a:pPr>
            <a:endParaRPr lang="es-ES" sz="1800" i="1" dirty="0">
              <a:latin typeface="Arial" charset="0"/>
              <a:ea typeface="ヒラギノ角ゴ Pro W3" pitchFamily="80" charset="-128"/>
              <a:cs typeface="Arial" charset="0"/>
            </a:endParaRPr>
          </a:p>
          <a:p>
            <a:pPr eaLnBrk="0" hangingPunct="0">
              <a:defRPr/>
            </a:pPr>
            <a:endParaRPr lang="es-ES" i="1" dirty="0">
              <a:latin typeface="Arial" charset="0"/>
              <a:ea typeface="ヒラギノ角ゴ Pro W3" pitchFamily="80" charset="-128"/>
              <a:cs typeface="Arial" charset="0"/>
            </a:endParaRPr>
          </a:p>
          <a:p>
            <a:pPr eaLnBrk="0" hangingPunct="0">
              <a:buFontTx/>
              <a:buBlip>
                <a:blip r:embed="rId2"/>
              </a:buBlip>
              <a:defRPr/>
            </a:pPr>
            <a:endParaRPr lang="es-ES" sz="2000" dirty="0">
              <a:latin typeface="Arial" charset="0"/>
              <a:ea typeface="ヒラギノ角ゴ Pro W3" pitchFamily="80" charset="-128"/>
              <a:cs typeface="Arial" charset="0"/>
            </a:endParaRPr>
          </a:p>
        </p:txBody>
      </p:sp>
      <p:sp>
        <p:nvSpPr>
          <p:cNvPr id="10246" name="8 CuadroTexto"/>
          <p:cNvSpPr txBox="1">
            <a:spLocks noChangeArrowheads="1"/>
          </p:cNvSpPr>
          <p:nvPr/>
        </p:nvSpPr>
        <p:spPr bwMode="auto">
          <a:xfrm>
            <a:off x="251520" y="260648"/>
            <a:ext cx="8496622" cy="4308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s-E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ANATOMÍA  DE UN CEREBRO QUE  PIENSA,  SIENTA Y  </a:t>
            </a:r>
            <a:r>
              <a:rPr lang="es-E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REACCIONA</a:t>
            </a:r>
            <a:endParaRPr lang="es-ES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Picture 7" descr="N:\liverpool\imagenes\troncocerebral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1800225"/>
            <a:ext cx="3132138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971550" y="2636838"/>
            <a:ext cx="1368425" cy="720725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250825" y="1773238"/>
            <a:ext cx="2665413" cy="785812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S"/>
          </a:p>
        </p:txBody>
      </p:sp>
      <p:cxnSp>
        <p:nvCxnSpPr>
          <p:cNvPr id="12" name="11 Conector recto de flecha"/>
          <p:cNvCxnSpPr/>
          <p:nvPr/>
        </p:nvCxnSpPr>
        <p:spPr>
          <a:xfrm flipH="1" flipV="1">
            <a:off x="1835152" y="2276476"/>
            <a:ext cx="1331911" cy="360362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H="1" flipV="1">
            <a:off x="1692276" y="2997201"/>
            <a:ext cx="1367556" cy="215775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H="1" flipV="1">
            <a:off x="1331913" y="4005263"/>
            <a:ext cx="1727919" cy="7180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395536" y="5373216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6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95536" y="5157192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latin typeface="Arial Narrow" pitchFamily="34" charset="0"/>
              </a:rPr>
              <a:t> </a:t>
            </a:r>
            <a:r>
              <a:rPr lang="es-ES" sz="1600" b="1" dirty="0" smtClean="0">
                <a:solidFill>
                  <a:schemeClr val="bg1"/>
                </a:solidFill>
                <a:latin typeface="Arial Narrow" pitchFamily="34" charset="0"/>
              </a:rPr>
              <a:t>A partir de los trabajos de Le </a:t>
            </a:r>
            <a:r>
              <a:rPr lang="es-ES" sz="1600" b="1" dirty="0" err="1" smtClean="0">
                <a:solidFill>
                  <a:schemeClr val="bg1"/>
                </a:solidFill>
                <a:latin typeface="Arial Narrow" pitchFamily="34" charset="0"/>
              </a:rPr>
              <a:t>Doux</a:t>
            </a:r>
            <a:r>
              <a:rPr lang="es-ES" sz="1600" b="1" dirty="0" smtClean="0">
                <a:solidFill>
                  <a:schemeClr val="bg1"/>
                </a:solidFill>
                <a:latin typeface="Arial Narrow" pitchFamily="34" charset="0"/>
              </a:rPr>
              <a:t> ( 1992 ), </a:t>
            </a:r>
            <a:r>
              <a:rPr lang="es-ES" sz="1600" b="1" dirty="0" err="1" smtClean="0">
                <a:solidFill>
                  <a:schemeClr val="bg1"/>
                </a:solidFill>
                <a:latin typeface="Arial Narrow" pitchFamily="34" charset="0"/>
              </a:rPr>
              <a:t>Goleman</a:t>
            </a:r>
            <a:r>
              <a:rPr lang="es-ES" sz="1600" b="1" dirty="0" smtClean="0">
                <a:solidFill>
                  <a:schemeClr val="bg1"/>
                </a:solidFill>
                <a:latin typeface="Arial Narrow" pitchFamily="34" charset="0"/>
              </a:rPr>
              <a:t> ( 1995 ) y otros como </a:t>
            </a:r>
            <a:r>
              <a:rPr lang="es-ES" sz="1600" b="1" dirty="0" err="1" smtClean="0">
                <a:solidFill>
                  <a:schemeClr val="bg1"/>
                </a:solidFill>
                <a:latin typeface="Arial Narrow" pitchFamily="34" charset="0"/>
              </a:rPr>
              <a:t>Damasio</a:t>
            </a:r>
            <a:r>
              <a:rPr lang="es-ES" sz="1600" b="1" dirty="0" smtClean="0">
                <a:solidFill>
                  <a:schemeClr val="bg1"/>
                </a:solidFill>
                <a:latin typeface="Arial Narrow" pitchFamily="34" charset="0"/>
              </a:rPr>
              <a:t> ( 1999 ),  se acepta que el funcionamiento de </a:t>
            </a:r>
            <a:r>
              <a:rPr lang="es-ES" sz="1600" b="1" u="sng" dirty="0" smtClean="0">
                <a:solidFill>
                  <a:schemeClr val="bg1"/>
                </a:solidFill>
                <a:latin typeface="Arial Narrow" pitchFamily="34" charset="0"/>
              </a:rPr>
              <a:t>la “amígdala” ( sistema límbico, junto al hipocampo ) y su interrelación con el </a:t>
            </a:r>
            <a:r>
              <a:rPr lang="es-ES" sz="1600" b="1" u="sng" dirty="0" err="1" smtClean="0">
                <a:solidFill>
                  <a:schemeClr val="bg1"/>
                </a:solidFill>
                <a:latin typeface="Arial Narrow" pitchFamily="34" charset="0"/>
              </a:rPr>
              <a:t>neocórtex</a:t>
            </a:r>
            <a:r>
              <a:rPr lang="es-ES" sz="1600" b="1" u="sng" dirty="0" smtClean="0">
                <a:solidFill>
                  <a:schemeClr val="bg1"/>
                </a:solidFill>
                <a:latin typeface="Arial Narrow" pitchFamily="34" charset="0"/>
              </a:rPr>
              <a:t>, constituyen el núcleo de la inteligencia emocional</a:t>
            </a:r>
            <a:endParaRPr lang="es-ES" sz="1600" b="1" u="sng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3389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8 CuadroTexto"/>
          <p:cNvSpPr txBox="1">
            <a:spLocks noChangeArrowheads="1"/>
          </p:cNvSpPr>
          <p:nvPr/>
        </p:nvSpPr>
        <p:spPr bwMode="auto">
          <a:xfrm>
            <a:off x="251520" y="260648"/>
            <a:ext cx="8496622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s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¿CÓMO ESTÁ ORGANIZADO EL CEREBRO?</a:t>
            </a:r>
          </a:p>
        </p:txBody>
      </p:sp>
      <p:grpSp>
        <p:nvGrpSpPr>
          <p:cNvPr id="11267" name="35 Grupo"/>
          <p:cNvGrpSpPr>
            <a:grpSpLocks/>
          </p:cNvGrpSpPr>
          <p:nvPr/>
        </p:nvGrpSpPr>
        <p:grpSpPr bwMode="auto">
          <a:xfrm>
            <a:off x="323850" y="811213"/>
            <a:ext cx="5400675" cy="5727700"/>
            <a:chOff x="323528" y="810495"/>
            <a:chExt cx="5400600" cy="5728541"/>
          </a:xfrm>
        </p:grpSpPr>
        <p:pic>
          <p:nvPicPr>
            <p:cNvPr id="11287" name="Picture 2" descr="O:\liverpool\imagenes\blog-5-11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3F4F3"/>
                </a:clrFrom>
                <a:clrTo>
                  <a:srgbClr val="F3F4F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208" t="4483" r="10347" b="3622"/>
            <a:stretch>
              <a:fillRect/>
            </a:stretch>
          </p:blipFill>
          <p:spPr bwMode="auto">
            <a:xfrm>
              <a:off x="2843808" y="1916832"/>
              <a:ext cx="2880320" cy="3374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8" name="9 CuadroTexto"/>
            <p:cNvSpPr txBox="1">
              <a:spLocks noChangeArrowheads="1"/>
            </p:cNvSpPr>
            <p:nvPr/>
          </p:nvSpPr>
          <p:spPr bwMode="auto">
            <a:xfrm>
              <a:off x="2987824" y="3429000"/>
              <a:ext cx="1440191" cy="553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es-ES" sz="15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MENTE </a:t>
              </a:r>
            </a:p>
            <a:p>
              <a:pPr algn="ctr"/>
              <a:r>
                <a:rPr lang="es-ES" sz="15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RACIONAL</a:t>
              </a:r>
            </a:p>
          </p:txBody>
        </p:sp>
        <p:grpSp>
          <p:nvGrpSpPr>
            <p:cNvPr id="11289" name="33 Grupo"/>
            <p:cNvGrpSpPr>
              <a:grpSpLocks/>
            </p:cNvGrpSpPr>
            <p:nvPr/>
          </p:nvGrpSpPr>
          <p:grpSpPr bwMode="auto">
            <a:xfrm>
              <a:off x="323528" y="810495"/>
              <a:ext cx="3600400" cy="5728541"/>
              <a:chOff x="323528" y="810495"/>
              <a:chExt cx="3600400" cy="5728541"/>
            </a:xfrm>
          </p:grpSpPr>
          <p:pic>
            <p:nvPicPr>
              <p:cNvPr id="11290" name="Picture 3" descr="O:\liverpool\imagenes\dedos de la mano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435695" flipH="1">
                <a:off x="1677825" y="810495"/>
                <a:ext cx="868466" cy="932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4 CuadroTexto"/>
              <p:cNvSpPr txBox="1"/>
              <p:nvPr/>
            </p:nvSpPr>
            <p:spPr>
              <a:xfrm>
                <a:off x="323528" y="1485281"/>
                <a:ext cx="2016097" cy="6462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s-ES" sz="18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Control de la mano derecha</a:t>
                </a:r>
              </a:p>
            </p:txBody>
          </p:sp>
          <p:sp>
            <p:nvSpPr>
              <p:cNvPr id="7" name="6 CuadroTexto"/>
              <p:cNvSpPr txBox="1"/>
              <p:nvPr/>
            </p:nvSpPr>
            <p:spPr>
              <a:xfrm>
                <a:off x="2771800" y="5306766"/>
                <a:ext cx="1152128" cy="523220"/>
              </a:xfrm>
              <a:prstGeom prst="rect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s-ES" sz="1400" b="1" dirty="0">
                    <a:solidFill>
                      <a:schemeClr val="tx1"/>
                    </a:solidFill>
                  </a:rPr>
                  <a:t>Hemisferio izquierdo</a:t>
                </a:r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1331577" y="2564940"/>
                <a:ext cx="1296969" cy="3699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s-ES" sz="1800" dirty="0"/>
                  <a:t>lenguaje</a:t>
                </a:r>
              </a:p>
            </p:txBody>
          </p:sp>
          <p:sp>
            <p:nvSpPr>
              <p:cNvPr id="12" name="11 CuadroTexto"/>
              <p:cNvSpPr txBox="1"/>
              <p:nvPr/>
            </p:nvSpPr>
            <p:spPr>
              <a:xfrm>
                <a:off x="1331577" y="3068251"/>
                <a:ext cx="1296969" cy="3699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s-ES" sz="1800" dirty="0"/>
                  <a:t>escritura</a:t>
                </a:r>
              </a:p>
            </p:txBody>
          </p:sp>
          <p:sp>
            <p:nvSpPr>
              <p:cNvPr id="13" name="12 CuadroTexto"/>
              <p:cNvSpPr txBox="1"/>
              <p:nvPr/>
            </p:nvSpPr>
            <p:spPr>
              <a:xfrm>
                <a:off x="1331577" y="3644598"/>
                <a:ext cx="1296969" cy="3699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s-ES" sz="1800" dirty="0"/>
                  <a:t>lógica</a:t>
                </a:r>
              </a:p>
            </p:txBody>
          </p:sp>
          <p:sp>
            <p:nvSpPr>
              <p:cNvPr id="14" name="13 CuadroTexto"/>
              <p:cNvSpPr txBox="1"/>
              <p:nvPr/>
            </p:nvSpPr>
            <p:spPr>
              <a:xfrm>
                <a:off x="1187116" y="4149497"/>
                <a:ext cx="1657327" cy="3683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s-ES" sz="1800" dirty="0"/>
                  <a:t>matemáticas</a:t>
                </a:r>
              </a:p>
            </p:txBody>
          </p:sp>
          <p:sp>
            <p:nvSpPr>
              <p:cNvPr id="15" name="14 CuadroTexto"/>
              <p:cNvSpPr txBox="1"/>
              <p:nvPr/>
            </p:nvSpPr>
            <p:spPr>
              <a:xfrm>
                <a:off x="1331577" y="4652809"/>
                <a:ext cx="1296969" cy="3699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s-ES" sz="1800" dirty="0"/>
                  <a:t>ciencias</a:t>
                </a:r>
              </a:p>
            </p:txBody>
          </p:sp>
          <p:sp>
            <p:nvSpPr>
              <p:cNvPr id="16" name="15 Pentágono"/>
              <p:cNvSpPr/>
              <p:nvPr/>
            </p:nvSpPr>
            <p:spPr>
              <a:xfrm rot="16200000">
                <a:off x="-1382352" y="4113076"/>
                <a:ext cx="4203848" cy="648072"/>
              </a:xfrm>
              <a:prstGeom prst="homePlat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b="1" dirty="0"/>
                  <a:t>PENSAMIENTO  LINEAL</a:t>
                </a:r>
              </a:p>
            </p:txBody>
          </p:sp>
          <p:cxnSp>
            <p:nvCxnSpPr>
              <p:cNvPr id="29" name="28 Conector recto de flecha"/>
              <p:cNvCxnSpPr/>
              <p:nvPr/>
            </p:nvCxnSpPr>
            <p:spPr>
              <a:xfrm rot="5400000">
                <a:off x="2843808" y="4293096"/>
                <a:ext cx="1296144" cy="72008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3 Grupo"/>
          <p:cNvGrpSpPr/>
          <p:nvPr/>
        </p:nvGrpSpPr>
        <p:grpSpPr>
          <a:xfrm>
            <a:off x="4243678" y="805121"/>
            <a:ext cx="4504464" cy="5686425"/>
            <a:chOff x="4243678" y="805121"/>
            <a:chExt cx="4504464" cy="5686425"/>
          </a:xfrm>
        </p:grpSpPr>
        <p:pic>
          <p:nvPicPr>
            <p:cNvPr id="11271" name="Picture 3" descr="O:\liverpool\imagenes\dedos de la mano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947353">
              <a:off x="6554355" y="805121"/>
              <a:ext cx="868379" cy="93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2" name="5 CuadroTexto"/>
            <p:cNvSpPr txBox="1">
              <a:spLocks noChangeArrowheads="1"/>
            </p:cNvSpPr>
            <p:nvPr/>
          </p:nvSpPr>
          <p:spPr bwMode="auto">
            <a:xfrm>
              <a:off x="6732119" y="1509015"/>
              <a:ext cx="2016023" cy="646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/>
              <a:r>
                <a:rPr lang="es-ES" sz="1800" b="1" dirty="0">
                  <a:solidFill>
                    <a:srgbClr val="002060"/>
                  </a:solidFill>
                </a:rPr>
                <a:t>Control de la mano izquierda</a:t>
              </a:r>
            </a:p>
          </p:txBody>
        </p:sp>
        <p:sp>
          <p:nvSpPr>
            <p:cNvPr id="8" name="7 CuadroTexto"/>
            <p:cNvSpPr txBox="1"/>
            <p:nvPr/>
          </p:nvSpPr>
          <p:spPr bwMode="auto">
            <a:xfrm>
              <a:off x="4716097" y="5259205"/>
              <a:ext cx="1152013" cy="523250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1400" b="1" dirty="0">
                  <a:solidFill>
                    <a:schemeClr val="tx1"/>
                  </a:solidFill>
                </a:rPr>
                <a:t>Hemisferio derecho</a:t>
              </a:r>
            </a:p>
          </p:txBody>
        </p:sp>
        <p:sp>
          <p:nvSpPr>
            <p:cNvPr id="11276" name="17 CuadroTexto"/>
            <p:cNvSpPr txBox="1">
              <a:spLocks noChangeArrowheads="1"/>
            </p:cNvSpPr>
            <p:nvPr/>
          </p:nvSpPr>
          <p:spPr bwMode="auto">
            <a:xfrm>
              <a:off x="4243678" y="3391158"/>
              <a:ext cx="1440047" cy="553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es-ES" sz="1500" b="1" dirty="0"/>
                <a:t>MENTE </a:t>
              </a:r>
            </a:p>
            <a:p>
              <a:pPr algn="ctr"/>
              <a:r>
                <a:rPr lang="es-ES" sz="1500" b="1" dirty="0"/>
                <a:t>EMOCIONAL</a:t>
              </a:r>
            </a:p>
          </p:txBody>
        </p:sp>
        <p:sp>
          <p:nvSpPr>
            <p:cNvPr id="17" name="16 Pentágono"/>
            <p:cNvSpPr/>
            <p:nvPr/>
          </p:nvSpPr>
          <p:spPr bwMode="auto">
            <a:xfrm rot="16200000">
              <a:off x="5890088" y="4065497"/>
              <a:ext cx="4204090" cy="648007"/>
            </a:xfrm>
            <a:prstGeom prst="homePlat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b="1" dirty="0"/>
                <a:t>PENSAMIENTO  HOLÍSTICO</a:t>
              </a:r>
            </a:p>
          </p:txBody>
        </p:sp>
        <p:sp>
          <p:nvSpPr>
            <p:cNvPr id="11280" name="21 CuadroTexto"/>
            <p:cNvSpPr txBox="1">
              <a:spLocks noChangeArrowheads="1"/>
            </p:cNvSpPr>
            <p:nvPr/>
          </p:nvSpPr>
          <p:spPr bwMode="auto">
            <a:xfrm>
              <a:off x="5868110" y="2373160"/>
              <a:ext cx="1296015" cy="3693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/>
              <a:r>
                <a:rPr lang="es-ES" sz="1800" dirty="0"/>
                <a:t>arte</a:t>
              </a:r>
            </a:p>
          </p:txBody>
        </p:sp>
        <p:sp>
          <p:nvSpPr>
            <p:cNvPr id="11281" name="22 CuadroTexto"/>
            <p:cNvSpPr txBox="1">
              <a:spLocks noChangeArrowheads="1"/>
            </p:cNvSpPr>
            <p:nvPr/>
          </p:nvSpPr>
          <p:spPr bwMode="auto">
            <a:xfrm>
              <a:off x="5868110" y="2848441"/>
              <a:ext cx="1296015" cy="3693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/>
              <a:r>
                <a:rPr lang="es-ES" sz="1800"/>
                <a:t>emociones</a:t>
              </a:r>
            </a:p>
          </p:txBody>
        </p:sp>
        <p:sp>
          <p:nvSpPr>
            <p:cNvPr id="11282" name="23 CuadroTexto"/>
            <p:cNvSpPr txBox="1">
              <a:spLocks noChangeArrowheads="1"/>
            </p:cNvSpPr>
            <p:nvPr/>
          </p:nvSpPr>
          <p:spPr bwMode="auto">
            <a:xfrm>
              <a:off x="5868110" y="3323721"/>
              <a:ext cx="1296015" cy="3693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/>
              <a:r>
                <a:rPr lang="es-ES" sz="1800"/>
                <a:t>música</a:t>
              </a:r>
            </a:p>
          </p:txBody>
        </p:sp>
        <p:sp>
          <p:nvSpPr>
            <p:cNvPr id="11283" name="24 CuadroTexto"/>
            <p:cNvSpPr txBox="1">
              <a:spLocks noChangeArrowheads="1"/>
            </p:cNvSpPr>
            <p:nvPr/>
          </p:nvSpPr>
          <p:spPr bwMode="auto">
            <a:xfrm>
              <a:off x="5796109" y="3799002"/>
              <a:ext cx="1440016" cy="3693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/>
              <a:r>
                <a:rPr lang="es-ES" sz="1800" dirty="0"/>
                <a:t>creatividad</a:t>
              </a:r>
            </a:p>
          </p:txBody>
        </p:sp>
        <p:sp>
          <p:nvSpPr>
            <p:cNvPr id="11284" name="25 CuadroTexto"/>
            <p:cNvSpPr txBox="1">
              <a:spLocks noChangeArrowheads="1"/>
            </p:cNvSpPr>
            <p:nvPr/>
          </p:nvSpPr>
          <p:spPr bwMode="auto">
            <a:xfrm>
              <a:off x="5868110" y="4274282"/>
              <a:ext cx="1296015" cy="3693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/>
              <a:r>
                <a:rPr lang="es-ES" sz="1800"/>
                <a:t>genio</a:t>
              </a:r>
            </a:p>
          </p:txBody>
        </p:sp>
        <p:sp>
          <p:nvSpPr>
            <p:cNvPr id="11285" name="26 CuadroTexto"/>
            <p:cNvSpPr txBox="1">
              <a:spLocks noChangeArrowheads="1"/>
            </p:cNvSpPr>
            <p:nvPr/>
          </p:nvSpPr>
          <p:spPr bwMode="auto">
            <a:xfrm>
              <a:off x="5868110" y="4749562"/>
              <a:ext cx="1296015" cy="3693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/>
              <a:r>
                <a:rPr lang="es-ES" sz="1800"/>
                <a:t>fantasía</a:t>
              </a:r>
            </a:p>
          </p:txBody>
        </p:sp>
        <p:cxnSp>
          <p:nvCxnSpPr>
            <p:cNvPr id="31" name="30 Conector recto de flecha"/>
            <p:cNvCxnSpPr/>
            <p:nvPr/>
          </p:nvCxnSpPr>
          <p:spPr bwMode="auto">
            <a:xfrm>
              <a:off x="4860032" y="3945117"/>
              <a:ext cx="648073" cy="130852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2" name="31 Rectángulo"/>
          <p:cNvSpPr/>
          <p:nvPr/>
        </p:nvSpPr>
        <p:spPr>
          <a:xfrm>
            <a:off x="179388" y="836613"/>
            <a:ext cx="4032250" cy="6021387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4284663" y="836613"/>
            <a:ext cx="4464050" cy="6021387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1847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4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4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4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4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AutoShape 6"/>
          <p:cNvSpPr>
            <a:spLocks noChangeArrowheads="1"/>
          </p:cNvSpPr>
          <p:nvPr/>
        </p:nvSpPr>
        <p:spPr bwMode="auto">
          <a:xfrm>
            <a:off x="532976" y="4822501"/>
            <a:ext cx="3240088" cy="792163"/>
          </a:xfrm>
          <a:prstGeom prst="homePlate">
            <a:avLst>
              <a:gd name="adj" fmla="val 102255"/>
            </a:avLst>
          </a:prstGeom>
          <a:solidFill>
            <a:srgbClr val="0070C0"/>
          </a:solidFill>
          <a:ln w="9525">
            <a:solidFill>
              <a:srgbClr val="FFCC0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es-CL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532976" y="5057278"/>
            <a:ext cx="3240088" cy="3667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Ejemplo: MIEDO o TEMOR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67544" y="1340768"/>
            <a:ext cx="8363719" cy="2908424"/>
          </a:xfrm>
        </p:spPr>
        <p:txBody>
          <a:bodyPr>
            <a:normAutofit fontScale="92500" lnSpcReduction="20000"/>
          </a:bodyPr>
          <a:lstStyle/>
          <a:p>
            <a:pPr algn="just" eaLnBrk="1" hangingPunct="1"/>
            <a:r>
              <a:rPr lang="es-MX" b="1" dirty="0" smtClean="0">
                <a:solidFill>
                  <a:schemeClr val="bg1"/>
                </a:solidFill>
              </a:rPr>
              <a:t>Reacción instantánea, automática, de tono afectivo</a:t>
            </a:r>
            <a:r>
              <a:rPr lang="es-MX" dirty="0" smtClean="0">
                <a:solidFill>
                  <a:schemeClr val="bg1"/>
                </a:solidFill>
              </a:rPr>
              <a:t>, para enfrentarnos a una determinada situación y/o adaptarnos a un contexto.</a:t>
            </a:r>
          </a:p>
          <a:p>
            <a:pPr eaLnBrk="1" hangingPunct="1"/>
            <a:endParaRPr lang="es-MX" dirty="0" smtClean="0">
              <a:solidFill>
                <a:schemeClr val="bg1"/>
              </a:solidFill>
            </a:endParaRPr>
          </a:p>
          <a:p>
            <a:pPr algn="just" eaLnBrk="1" hangingPunct="1"/>
            <a:r>
              <a:rPr lang="es-MX" dirty="0" smtClean="0">
                <a:solidFill>
                  <a:schemeClr val="bg1"/>
                </a:solidFill>
              </a:rPr>
              <a:t>Etimológicamente comparte la misma raíz que la palabra “motivación”: el verbo latino </a:t>
            </a:r>
            <a:r>
              <a:rPr lang="es-MX" i="0" dirty="0" smtClean="0">
                <a:solidFill>
                  <a:schemeClr val="bg1"/>
                </a:solidFill>
              </a:rPr>
              <a:t>“</a:t>
            </a:r>
            <a:r>
              <a:rPr lang="es-MX" i="0" dirty="0" err="1" smtClean="0">
                <a:solidFill>
                  <a:schemeClr val="bg1"/>
                </a:solidFill>
              </a:rPr>
              <a:t>movere</a:t>
            </a:r>
            <a:r>
              <a:rPr lang="es-MX" i="0" dirty="0" smtClean="0">
                <a:solidFill>
                  <a:schemeClr val="bg1"/>
                </a:solidFill>
              </a:rPr>
              <a:t>” &gt; </a:t>
            </a:r>
            <a:r>
              <a:rPr lang="es-MX" i="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“ </a:t>
            </a:r>
            <a:r>
              <a:rPr lang="es-MX" i="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Emotio</a:t>
            </a:r>
            <a:r>
              <a:rPr lang="es-MX" i="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“ </a:t>
            </a:r>
            <a:r>
              <a:rPr lang="es-MX" i="0" dirty="0" smtClean="0">
                <a:solidFill>
                  <a:schemeClr val="bg1"/>
                </a:solidFill>
                <a:cs typeface="Aharoni" pitchFamily="2" charset="-79"/>
              </a:rPr>
              <a:t>era la agitación repentina del  ánimo, procedente dicho estado del exterior.</a:t>
            </a:r>
            <a:endParaRPr lang="es-MX" dirty="0" smtClean="0">
              <a:solidFill>
                <a:schemeClr val="bg1"/>
              </a:solidFill>
            </a:endParaRPr>
          </a:p>
          <a:p>
            <a:pPr eaLnBrk="1" hangingPunct="1"/>
            <a:endParaRPr lang="es-MX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s-MX" dirty="0" smtClean="0">
                <a:solidFill>
                  <a:schemeClr val="bg1"/>
                </a:solidFill>
              </a:rPr>
              <a:t>Modelo trifásico de la emoción: </a:t>
            </a:r>
          </a:p>
          <a:p>
            <a:pPr lvl="4"/>
            <a:r>
              <a:rPr lang="es-MX" dirty="0" smtClean="0">
                <a:solidFill>
                  <a:schemeClr val="bg1"/>
                </a:solidFill>
              </a:rPr>
              <a:t>Respuesta cognitiva, asociada a una determinada experiencia interna</a:t>
            </a:r>
          </a:p>
          <a:p>
            <a:pPr lvl="4"/>
            <a:r>
              <a:rPr lang="es-MX" dirty="0" smtClean="0">
                <a:solidFill>
                  <a:schemeClr val="bg1"/>
                </a:solidFill>
              </a:rPr>
              <a:t>Respuesta Fisiológica - somática</a:t>
            </a:r>
          </a:p>
          <a:p>
            <a:pPr lvl="4"/>
            <a:r>
              <a:rPr lang="es-MX" dirty="0" smtClean="0">
                <a:solidFill>
                  <a:schemeClr val="bg1"/>
                </a:solidFill>
              </a:rPr>
              <a:t>Respuesta expresiva, incluyendo componentes verbal y gestual., 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043363" y="4343871"/>
            <a:ext cx="3552973" cy="2308324"/>
          </a:xfrm>
          <a:prstGeom prst="rect">
            <a:avLst/>
          </a:prstGeom>
          <a:solidFill>
            <a:srgbClr val="0070C0"/>
          </a:solidFill>
          <a:ln w="9525">
            <a:solidFill>
              <a:srgbClr val="FFCC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s-ES_tradnl" dirty="0">
                <a:solidFill>
                  <a:schemeClr val="tx1">
                    <a:lumMod val="95000"/>
                  </a:schemeClr>
                </a:solidFill>
              </a:rPr>
              <a:t>Temblor </a:t>
            </a:r>
          </a:p>
          <a:p>
            <a:pPr eaLnBrk="1" hangingPunct="1">
              <a:buFontTx/>
              <a:buChar char="•"/>
            </a:pPr>
            <a:r>
              <a:rPr lang="es-ES_tradnl" dirty="0">
                <a:solidFill>
                  <a:schemeClr val="tx1">
                    <a:lumMod val="95000"/>
                  </a:schemeClr>
                </a:solidFill>
              </a:rPr>
              <a:t>Sudoración </a:t>
            </a:r>
          </a:p>
          <a:p>
            <a:pPr eaLnBrk="1" hangingPunct="1">
              <a:buFontTx/>
              <a:buChar char="•"/>
            </a:pPr>
            <a:r>
              <a:rPr lang="es-ES_tradnl" dirty="0">
                <a:solidFill>
                  <a:schemeClr val="tx1">
                    <a:lumMod val="95000"/>
                  </a:schemeClr>
                </a:solidFill>
              </a:rPr>
              <a:t>Respiración agitada </a:t>
            </a:r>
          </a:p>
          <a:p>
            <a:pPr eaLnBrk="1" hangingPunct="1">
              <a:buFontTx/>
              <a:buChar char="•"/>
            </a:pPr>
            <a:r>
              <a:rPr lang="es-ES_tradnl" dirty="0">
                <a:solidFill>
                  <a:schemeClr val="tx1">
                    <a:lumMod val="95000"/>
                  </a:schemeClr>
                </a:solidFill>
              </a:rPr>
              <a:t>Dilatación pupilar </a:t>
            </a:r>
          </a:p>
          <a:p>
            <a:pPr eaLnBrk="1" hangingPunct="1">
              <a:buFontTx/>
              <a:buChar char="•"/>
            </a:pPr>
            <a:r>
              <a:rPr lang="es-ES_tradnl" dirty="0">
                <a:solidFill>
                  <a:schemeClr val="tx1">
                    <a:lumMod val="95000"/>
                  </a:schemeClr>
                </a:solidFill>
              </a:rPr>
              <a:t>Aumento del ritmo </a:t>
            </a:r>
            <a:r>
              <a:rPr lang="es-ES_tradnl" dirty="0" smtClean="0">
                <a:solidFill>
                  <a:schemeClr val="tx1">
                    <a:lumMod val="95000"/>
                  </a:schemeClr>
                </a:solidFill>
              </a:rPr>
              <a:t>cardíaco</a:t>
            </a:r>
          </a:p>
          <a:p>
            <a:pPr eaLnBrk="1" hangingPunct="1">
              <a:buFontTx/>
              <a:buChar char="•"/>
            </a:pPr>
            <a:r>
              <a:rPr lang="es-ES_tradnl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s-ES_tradnl" dirty="0" err="1" smtClean="0">
                <a:solidFill>
                  <a:schemeClr val="tx1">
                    <a:lumMod val="95000"/>
                  </a:schemeClr>
                </a:solidFill>
              </a:rPr>
              <a:t>Aahh</a:t>
            </a:r>
            <a:r>
              <a:rPr lang="es-ES_tradnl" dirty="0" smtClean="0">
                <a:solidFill>
                  <a:schemeClr val="tx1">
                    <a:lumMod val="95000"/>
                  </a:schemeClr>
                </a:solidFill>
              </a:rPr>
              <a:t>!!!!</a:t>
            </a:r>
          </a:p>
          <a:p>
            <a:pPr eaLnBrk="1" hangingPunct="1">
              <a:buFontTx/>
              <a:buChar char="•"/>
            </a:pPr>
            <a:r>
              <a:rPr lang="es-ES_tradnl" dirty="0" smtClean="0">
                <a:solidFill>
                  <a:schemeClr val="tx1">
                    <a:lumMod val="95000"/>
                  </a:schemeClr>
                </a:solidFill>
              </a:rPr>
              <a:t>Conducta de huida, escape</a:t>
            </a:r>
          </a:p>
          <a:p>
            <a:pPr eaLnBrk="1" hangingPunct="1">
              <a:buFontTx/>
              <a:buChar char="•"/>
            </a:pPr>
            <a:r>
              <a:rPr lang="es-ES_tradnl" dirty="0" smtClean="0">
                <a:solidFill>
                  <a:schemeClr val="tx1">
                    <a:lumMod val="95000"/>
                  </a:schemeClr>
                </a:solidFill>
              </a:rPr>
              <a:t> Lenguaje interior  de la persona</a:t>
            </a:r>
            <a:endParaRPr lang="es-ES_tradnl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2 Rectángulo"/>
          <p:cNvSpPr>
            <a:spLocks noChangeArrowheads="1"/>
          </p:cNvSpPr>
          <p:nvPr/>
        </p:nvSpPr>
        <p:spPr bwMode="auto">
          <a:xfrm>
            <a:off x="532976" y="328325"/>
            <a:ext cx="4572000" cy="584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0050" indent="-400050"/>
            <a:r>
              <a:rPr lang="es-ES" sz="3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es la emoción?</a:t>
            </a:r>
            <a:endParaRPr lang="es-ES" sz="28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45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348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4 Rectángulo"/>
          <p:cNvSpPr>
            <a:spLocks noChangeArrowheads="1"/>
          </p:cNvSpPr>
          <p:nvPr/>
        </p:nvSpPr>
        <p:spPr bwMode="auto">
          <a:xfrm>
            <a:off x="539750" y="620713"/>
            <a:ext cx="5904458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0050" indent="-400050"/>
            <a:r>
              <a:rPr lang="es-ES" sz="2400" b="1" dirty="0" smtClean="0">
                <a:latin typeface="Verdana" pitchFamily="34" charset="0"/>
              </a:rPr>
              <a:t>ANTECEDENTES TEORICOS.</a:t>
            </a:r>
            <a:endParaRPr lang="es-ES" sz="2400" b="1" dirty="0">
              <a:latin typeface="Verdana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55576" y="1844824"/>
            <a:ext cx="763284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Wingdings" pitchFamily="2" charset="2"/>
              <a:buChar char="v"/>
            </a:pPr>
            <a:r>
              <a:rPr lang="es-ES" sz="2400" b="1" dirty="0" smtClean="0">
                <a:solidFill>
                  <a:srgbClr val="C00000"/>
                </a:solidFill>
              </a:rPr>
              <a:t>Inteligencia  social de  E. Lee </a:t>
            </a:r>
            <a:r>
              <a:rPr lang="es-ES" sz="2400" b="1" dirty="0" err="1" smtClean="0">
                <a:solidFill>
                  <a:srgbClr val="C00000"/>
                </a:solidFill>
              </a:rPr>
              <a:t>Thorndike</a:t>
            </a:r>
            <a:r>
              <a:rPr lang="es-ES" sz="2400" b="1" dirty="0" smtClean="0">
                <a:solidFill>
                  <a:srgbClr val="C00000"/>
                </a:solidFill>
              </a:rPr>
              <a:t>   </a:t>
            </a:r>
            <a:r>
              <a:rPr lang="es-ES" sz="2400" b="1" dirty="0" smtClean="0"/>
              <a:t>( 1920,p. 228 ):</a:t>
            </a:r>
          </a:p>
          <a:p>
            <a:pPr marL="0" lvl="1"/>
            <a:r>
              <a:rPr lang="es-ES" sz="2000" b="1" dirty="0" smtClean="0">
                <a:latin typeface="Arial Narrow" pitchFamily="34" charset="0"/>
                <a:cs typeface="Aharoni" pitchFamily="2" charset="-79"/>
              </a:rPr>
              <a:t>“ habilidad para comprender y dirigir a los hombres y mujeres, muchachos y muchachas, y actuar sabiamente en las relaciones humanas “</a:t>
            </a:r>
          </a:p>
          <a:p>
            <a:pPr marL="0" lvl="1"/>
            <a:endParaRPr lang="es-ES" sz="2400" b="1" dirty="0" smtClean="0"/>
          </a:p>
          <a:p>
            <a:pPr marL="0" lvl="1">
              <a:buFont typeface="Wingdings" pitchFamily="2" charset="2"/>
              <a:buChar char="v"/>
            </a:pPr>
            <a:r>
              <a:rPr lang="es-ES" sz="2400" b="1" dirty="0" smtClean="0">
                <a:solidFill>
                  <a:srgbClr val="C00000"/>
                </a:solidFill>
              </a:rPr>
              <a:t>    Teoría   procesamiento de la Información </a:t>
            </a:r>
            <a:endParaRPr lang="es-ES" sz="2400" dirty="0" smtClean="0">
              <a:solidFill>
                <a:srgbClr val="C00000"/>
              </a:solidFill>
            </a:endParaRPr>
          </a:p>
          <a:p>
            <a:r>
              <a:rPr lang="es-ES" sz="2400" dirty="0" smtClean="0"/>
              <a:t> </a:t>
            </a:r>
            <a:r>
              <a:rPr lang="es-ES" dirty="0" smtClean="0"/>
              <a:t>       ( psicología  cognitiva  años 60 y 70 .  Con el paradigma conductista, las            	ideas de </a:t>
            </a:r>
            <a:r>
              <a:rPr lang="es-ES" dirty="0" err="1" smtClean="0"/>
              <a:t>Thorndike</a:t>
            </a:r>
            <a:r>
              <a:rPr lang="es-ES" dirty="0" smtClean="0"/>
              <a:t> quedaron relegadas. )</a:t>
            </a:r>
          </a:p>
          <a:p>
            <a:r>
              <a:rPr lang="es-ES" dirty="0" smtClean="0"/>
              <a:t> </a:t>
            </a:r>
          </a:p>
          <a:p>
            <a:pPr lvl="1">
              <a:buFont typeface="Wingdings" pitchFamily="2" charset="2"/>
              <a:buChar char="v"/>
            </a:pPr>
            <a:r>
              <a:rPr lang="es-ES" sz="2400" b="1" dirty="0" smtClean="0">
                <a:solidFill>
                  <a:srgbClr val="C00000"/>
                </a:solidFill>
              </a:rPr>
              <a:t>Teoría inteligencias múltiples: Gardner:</a:t>
            </a:r>
          </a:p>
          <a:p>
            <a:pPr lvl="1"/>
            <a:r>
              <a:rPr lang="es-ES" sz="2400" b="1" dirty="0" smtClean="0"/>
              <a:t>     </a:t>
            </a:r>
            <a:r>
              <a:rPr lang="es-ES" sz="2000" b="1" dirty="0" smtClean="0">
                <a:latin typeface="Arial Narrow" pitchFamily="34" charset="0"/>
              </a:rPr>
              <a:t>( No sólo las habilidades lógico – matemáticas y las lingüístico – verbales . Resalta el valor adaptativo de la inteligencia para resolver las diferentes contingencias cotidianas. )</a:t>
            </a:r>
            <a:endParaRPr lang="es-ES" sz="2000" dirty="0" smtClean="0">
              <a:latin typeface="Arial Narrow" pitchFamily="34" charset="0"/>
            </a:endParaRPr>
          </a:p>
          <a:p>
            <a:pPr marL="0" lvl="1"/>
            <a:r>
              <a:rPr lang="es-ES" sz="2400" b="1" dirty="0" smtClean="0"/>
              <a:t>	</a:t>
            </a:r>
          </a:p>
          <a:p>
            <a:pPr marL="0" lvl="1"/>
            <a:r>
              <a:rPr lang="es-ES" sz="2400" b="1" dirty="0" smtClean="0"/>
              <a:t>	</a:t>
            </a:r>
            <a:endParaRPr lang="es-ES" sz="2000" dirty="0" smtClean="0"/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xmlns="" val="182123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ia comercial">
  <a:themeElements>
    <a:clrScheme name="feria comercial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feria comer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eria comercial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TC101859861[[fn=Feria comercial]]</Template>
  <TotalTime>183</TotalTime>
  <Words>1003</Words>
  <Application>Microsoft Office PowerPoint</Application>
  <PresentationFormat>Presentación en pantalla (4:3)</PresentationFormat>
  <Paragraphs>191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feria comercial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Conclusión IE: una persona es emocionalmente inteligente, si  sabe cómo integrar razón y emoción y lo refleja en su conducta. Lo mismo vale para  una sociedad.</vt:lpstr>
    </vt:vector>
  </TitlesOfParts>
  <Company>Luffi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Antonio Armario</dc:creator>
  <cp:lastModifiedBy>Usuario</cp:lastModifiedBy>
  <cp:revision>42</cp:revision>
  <dcterms:created xsi:type="dcterms:W3CDTF">2014-07-05T15:59:02Z</dcterms:created>
  <dcterms:modified xsi:type="dcterms:W3CDTF">2014-07-09T21:42:39Z</dcterms:modified>
</cp:coreProperties>
</file>